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9"/>
  </p:notesMasterIdLst>
  <p:handoutMasterIdLst>
    <p:handoutMasterId r:id="rId40"/>
  </p:handoutMasterIdLst>
  <p:sldIdLst>
    <p:sldId id="274" r:id="rId2"/>
    <p:sldId id="890" r:id="rId3"/>
    <p:sldId id="396" r:id="rId4"/>
    <p:sldId id="397" r:id="rId5"/>
    <p:sldId id="267" r:id="rId6"/>
    <p:sldId id="364" r:id="rId7"/>
    <p:sldId id="343" r:id="rId8"/>
    <p:sldId id="888" r:id="rId9"/>
    <p:sldId id="370" r:id="rId10"/>
    <p:sldId id="371" r:id="rId11"/>
    <p:sldId id="362" r:id="rId12"/>
    <p:sldId id="365" r:id="rId13"/>
    <p:sldId id="339" r:id="rId14"/>
    <p:sldId id="884" r:id="rId15"/>
    <p:sldId id="893" r:id="rId16"/>
    <p:sldId id="896" r:id="rId17"/>
    <p:sldId id="895" r:id="rId18"/>
    <p:sldId id="899" r:id="rId19"/>
    <p:sldId id="892" r:id="rId20"/>
    <p:sldId id="900" r:id="rId21"/>
    <p:sldId id="894" r:id="rId22"/>
    <p:sldId id="901" r:id="rId23"/>
    <p:sldId id="902" r:id="rId24"/>
    <p:sldId id="903" r:id="rId25"/>
    <p:sldId id="399" r:id="rId26"/>
    <p:sldId id="897" r:id="rId27"/>
    <p:sldId id="346" r:id="rId28"/>
    <p:sldId id="347" r:id="rId29"/>
    <p:sldId id="348" r:id="rId30"/>
    <p:sldId id="284" r:id="rId31"/>
    <p:sldId id="401" r:id="rId32"/>
    <p:sldId id="898" r:id="rId33"/>
    <p:sldId id="904" r:id="rId34"/>
    <p:sldId id="405" r:id="rId35"/>
    <p:sldId id="349" r:id="rId36"/>
    <p:sldId id="283" r:id="rId37"/>
    <p:sldId id="440" r:id="rId38"/>
  </p:sldIdLst>
  <p:sldSz cx="9144000" cy="6858000" type="screen4x3"/>
  <p:notesSz cx="7077075" cy="93630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231E7D9-E8FD-4908-95BB-3604F3CA9764}" v="1" dt="2020-05-29T19:25:52.38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30" d="100"/>
          <a:sy n="130" d="100"/>
        </p:scale>
        <p:origin x="174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handoutMaster" Target="handoutMasters/handoutMaster1.xml"/><Relationship Id="rId45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iersach, David" userId="14a9feb0-85a7-4da4-be8a-c1e22b637acc" providerId="ADAL" clId="{6231E7D9-E8FD-4908-95BB-3604F3CA9764}"/>
    <pc:docChg chg="custSel delSld modSld">
      <pc:chgData name="Biersach, David" userId="14a9feb0-85a7-4da4-be8a-c1e22b637acc" providerId="ADAL" clId="{6231E7D9-E8FD-4908-95BB-3604F3CA9764}" dt="2020-05-29T19:25:56.584" v="2" actId="2696"/>
      <pc:docMkLst>
        <pc:docMk/>
      </pc:docMkLst>
      <pc:sldChg chg="del">
        <pc:chgData name="Biersach, David" userId="14a9feb0-85a7-4da4-be8a-c1e22b637acc" providerId="ADAL" clId="{6231E7D9-E8FD-4908-95BB-3604F3CA9764}" dt="2020-05-29T19:25:56.584" v="2" actId="2696"/>
        <pc:sldMkLst>
          <pc:docMk/>
          <pc:sldMk cId="1150352350" sldId="278"/>
        </pc:sldMkLst>
      </pc:sldChg>
      <pc:sldChg chg="modSp">
        <pc:chgData name="Biersach, David" userId="14a9feb0-85a7-4da4-be8a-c1e22b637acc" providerId="ADAL" clId="{6231E7D9-E8FD-4908-95BB-3604F3CA9764}" dt="2020-05-29T19:25:52.552" v="0" actId="27636"/>
        <pc:sldMkLst>
          <pc:docMk/>
          <pc:sldMk cId="206124625" sldId="464"/>
        </pc:sldMkLst>
        <pc:spChg chg="mod">
          <ac:chgData name="Biersach, David" userId="14a9feb0-85a7-4da4-be8a-c1e22b637acc" providerId="ADAL" clId="{6231E7D9-E8FD-4908-95BB-3604F3CA9764}" dt="2020-05-29T19:25:52.552" v="0" actId="27636"/>
          <ac:spMkLst>
            <pc:docMk/>
            <pc:sldMk cId="206124625" sldId="464"/>
            <ac:spMk id="3" creationId="{00000000-0000-0000-0000-000000000000}"/>
          </ac:spMkLst>
        </pc:spChg>
      </pc:sldChg>
      <pc:sldChg chg="modSp">
        <pc:chgData name="Biersach, David" userId="14a9feb0-85a7-4da4-be8a-c1e22b637acc" providerId="ADAL" clId="{6231E7D9-E8FD-4908-95BB-3604F3CA9764}" dt="2020-05-29T19:25:52.649" v="1" actId="27636"/>
        <pc:sldMkLst>
          <pc:docMk/>
          <pc:sldMk cId="320308749" sldId="465"/>
        </pc:sldMkLst>
        <pc:spChg chg="mod">
          <ac:chgData name="Biersach, David" userId="14a9feb0-85a7-4da4-be8a-c1e22b637acc" providerId="ADAL" clId="{6231E7D9-E8FD-4908-95BB-3604F3CA9764}" dt="2020-05-29T19:25:52.649" v="1" actId="27636"/>
          <ac:spMkLst>
            <pc:docMk/>
            <pc:sldMk cId="320308749" sldId="465"/>
            <ac:spMk id="3" creationId="{00000000-0000-0000-0000-00000000000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08705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r">
              <a:defRPr sz="1200"/>
            </a:lvl1pPr>
          </a:lstStyle>
          <a:p>
            <a:fld id="{A241AC98-512A-4A35-865E-757B6C1F07A2}" type="datetimeFigureOut">
              <a:rPr lang="en-US" smtClean="0"/>
              <a:t>6/13/2021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08705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r">
              <a:defRPr sz="1200"/>
            </a:lvl1pPr>
          </a:lstStyle>
          <a:p>
            <a:fld id="{825528D0-251A-41BC-8967-C65EDA3BFD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19552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08705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r">
              <a:defRPr sz="1200"/>
            </a:lvl1pPr>
          </a:lstStyle>
          <a:p>
            <a:fld id="{3854CEE7-15DE-41D9-8CA2-D1E137B1D850}" type="datetimeFigureOut">
              <a:rPr lang="en-US" smtClean="0"/>
              <a:t>6/13/2021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31925" y="1169988"/>
            <a:ext cx="4213225" cy="31607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638" tIns="46319" rIns="92638" bIns="4631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7708" y="4505662"/>
            <a:ext cx="5661660" cy="3687031"/>
          </a:xfrm>
          <a:prstGeom prst="rect">
            <a:avLst/>
          </a:prstGeom>
        </p:spPr>
        <p:txBody>
          <a:bodyPr vert="horz" lIns="92638" tIns="46319" rIns="92638" bIns="4631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08705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r">
              <a:defRPr sz="1200"/>
            </a:lvl1pPr>
          </a:lstStyle>
          <a:p>
            <a:fld id="{76317BBA-0BC6-419B-B826-088209688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19215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317BBA-0BC6-419B-B826-088209688372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4506016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4557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7764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80146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47151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9054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5EB2C-244D-4423-AD97-018ED6478B87}" type="datetime1">
              <a:rPr lang="en-US" smtClean="0"/>
              <a:t>6/13/2021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70655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41D1F-7576-4C60-B4EB-5115BC56CF40}" type="datetime1">
              <a:rPr lang="en-US" smtClean="0"/>
              <a:t>6/13/2021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55902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D1398-4D56-44F9-BA35-34ACF3159A64}" type="datetime1">
              <a:rPr lang="en-US" smtClean="0"/>
              <a:t>6/13/2021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7932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F632E-48CB-4EEB-A6B6-DEC7AD7CC976}" type="datetime1">
              <a:rPr lang="en-US" smtClean="0"/>
              <a:t>6/13/2021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52618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EE52C-3A57-458E-95F6-96B2FA9D1DD4}" type="datetime1">
              <a:rPr lang="en-US" smtClean="0"/>
              <a:t>6/13/2021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095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FC747-A48A-4FF2-8EE4-3E95ECD1C2A8}" type="datetime1">
              <a:rPr lang="en-US" smtClean="0"/>
              <a:t>6/13/2021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2927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F5758-AB7F-463D-B638-E1729B95E126}" type="datetime1">
              <a:rPr lang="en-US" smtClean="0"/>
              <a:t>6/13/2021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6537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18C77-7DD0-4738-BF52-D0EC9F78A76E}" type="datetime1">
              <a:rPr lang="en-US" smtClean="0"/>
              <a:t>6/13/2021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44194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970CF-13D9-4E1D-A74F-2CFE4953FCDB}" type="datetime1">
              <a:rPr lang="en-US" smtClean="0"/>
              <a:t>6/13/2021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02740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C49B9-4E1C-4967-B9CF-0BF9FECBE837}" type="datetime1">
              <a:rPr lang="en-US" smtClean="0"/>
              <a:t>6/13/2021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8694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38CBB-1F06-4333-9BBF-66628B15E581}" type="datetime1">
              <a:rPr lang="en-US" smtClean="0"/>
              <a:t>6/13/2021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7983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5EC883-F03C-4CA3-AF62-BEF30EEA4F65}" type="datetime1">
              <a:rPr lang="en-US" smtClean="0"/>
              <a:t>6/13/2021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0969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hyperlink" Target="mailto:dbiersach@bnl.gov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MzRCDLre1b4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9.png"/><Relationship Id="rId7" Type="http://schemas.openxmlformats.org/officeDocument/2006/relationships/hyperlink" Target="https://www.amazon.com/Q-Quantum-Terry-Rudolph/dp/0999063502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9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m/Q-Quantum-Terry-Rudolph/dp/0999063502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7.png"/><Relationship Id="rId7" Type="http://schemas.openxmlformats.org/officeDocument/2006/relationships/image" Target="../media/image33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amazon.com/Q-Quantum-Terry-Rudolph/dp/0999063502" TargetMode="Externa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34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hyperlink" Target="https://www.amazon.com/Q-Quantum-Terry-Rudolph/dp/0999063502" TargetMode="External"/><Relationship Id="rId4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earnpython.org/" TargetMode="External"/><Relationship Id="rId7" Type="http://schemas.openxmlformats.org/officeDocument/2006/relationships/hyperlink" Target="https://www.youtube.com/qiskit" TargetMode="External"/><Relationship Id="rId2" Type="http://schemas.openxmlformats.org/officeDocument/2006/relationships/hyperlink" Target="https://docs.python.org/3/tutorial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fullstackpython.com/" TargetMode="External"/><Relationship Id="rId5" Type="http://schemas.openxmlformats.org/officeDocument/2006/relationships/hyperlink" Target="https://www.w3schools.com/python" TargetMode="External"/><Relationship Id="rId4" Type="http://schemas.openxmlformats.org/officeDocument/2006/relationships/hyperlink" Target="https://realpython.com/" TargetMode="Externa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dbiersach/qis301-slides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9D8D1F-051C-48C7-91AB-482302FE3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E6B80FB-A2B6-448B-9EA6-47A137F539D8}"/>
              </a:ext>
            </a:extLst>
          </p:cNvPr>
          <p:cNvGrpSpPr/>
          <p:nvPr/>
        </p:nvGrpSpPr>
        <p:grpSpPr>
          <a:xfrm>
            <a:off x="5725008" y="926279"/>
            <a:ext cx="3172691" cy="4296654"/>
            <a:chOff x="5697345" y="814191"/>
            <a:chExt cx="3172691" cy="4296654"/>
          </a:xfrm>
        </p:grpSpPr>
        <p:sp>
          <p:nvSpPr>
            <p:cNvPr id="10" name="TextBox 9"/>
            <p:cNvSpPr txBox="1"/>
            <p:nvPr/>
          </p:nvSpPr>
          <p:spPr>
            <a:xfrm>
              <a:off x="6023301" y="2505982"/>
              <a:ext cx="2520778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Dave Biersach</a:t>
              </a:r>
            </a:p>
            <a:p>
              <a:pPr algn="ctr"/>
              <a:r>
                <a:rPr lang="en-US" dirty="0"/>
                <a:t>Brookhaven National Laboratory</a:t>
              </a:r>
            </a:p>
            <a:p>
              <a:pPr algn="ctr"/>
              <a:r>
                <a:rPr lang="en-US" dirty="0">
                  <a:hlinkClick r:id="rId2"/>
                </a:rPr>
                <a:t>dbiersach@bnl.gov</a:t>
              </a:r>
              <a:endParaRPr lang="en-US" dirty="0"/>
            </a:p>
            <a:p>
              <a:pPr algn="ctr"/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8BD1FE5-8CB5-4983-AA2B-0B6C1209F452}"/>
                </a:ext>
              </a:extLst>
            </p:cNvPr>
            <p:cNvSpPr txBox="1"/>
            <p:nvPr/>
          </p:nvSpPr>
          <p:spPr>
            <a:xfrm>
              <a:off x="5697345" y="814191"/>
              <a:ext cx="317269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Foundations of</a:t>
              </a:r>
            </a:p>
            <a:p>
              <a:pPr algn="ctr"/>
              <a:r>
                <a:rPr lang="en-US" sz="2400" b="1" dirty="0"/>
                <a:t>Quantum Computing</a:t>
              </a:r>
            </a:p>
            <a:p>
              <a:pPr algn="ctr"/>
              <a:r>
                <a:rPr lang="en-US" sz="2400" dirty="0"/>
                <a:t>(QIS 301)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96F49F3-90CB-4580-B6E1-688074D23599}"/>
                </a:ext>
              </a:extLst>
            </p:cNvPr>
            <p:cNvSpPr txBox="1"/>
            <p:nvPr/>
          </p:nvSpPr>
          <p:spPr>
            <a:xfrm>
              <a:off x="5961841" y="4187515"/>
              <a:ext cx="264369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Session 01</a:t>
              </a:r>
            </a:p>
            <a:p>
              <a:pPr algn="ctr"/>
              <a:r>
                <a:rPr lang="en-US" dirty="0"/>
                <a:t>Introducing</a:t>
              </a:r>
            </a:p>
            <a:p>
              <a:pPr algn="ctr"/>
              <a:r>
                <a:rPr lang="en-US" dirty="0"/>
                <a:t>Quantum Computing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E8F0142-ECFC-49A0-A20F-FC96FABF43C8}"/>
              </a:ext>
            </a:extLst>
          </p:cNvPr>
          <p:cNvGrpSpPr/>
          <p:nvPr/>
        </p:nvGrpSpPr>
        <p:grpSpPr>
          <a:xfrm>
            <a:off x="337120" y="2496233"/>
            <a:ext cx="5331847" cy="3779990"/>
            <a:chOff x="337120" y="2496233"/>
            <a:chExt cx="5331847" cy="377999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8832D4A-5617-46DB-9DCD-50AC9971D6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7120" y="2496233"/>
              <a:ext cx="2461917" cy="377999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87B0963-E82A-433A-8DE4-C642C97336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60770" y="2496233"/>
              <a:ext cx="2808197" cy="1938563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87D095A-43D5-408E-A6E8-9DD7E66B1F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60770" y="4492514"/>
              <a:ext cx="2808197" cy="178370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06A550A9-13E2-41B1-AAF4-6A6BD9ED068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0590" y="4714038"/>
              <a:ext cx="1474976" cy="1474976"/>
            </a:xfrm>
            <a:prstGeom prst="rect">
              <a:avLst/>
            </a:prstGeom>
          </p:spPr>
        </p:pic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072BA07B-70DB-4F14-B45F-191539F1BD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6251" y="837531"/>
            <a:ext cx="3873585" cy="132808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02A7DBD-F029-4698-9BC7-351B5923220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46028" y="5701304"/>
            <a:ext cx="2330650" cy="568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0992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10</a:t>
            </a:fld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2F89753C-AF02-4C48-BA01-2DD49BFB40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SciComp As </a:t>
            </a:r>
            <a:r>
              <a:rPr lang="en-US" sz="3200" u="sng" dirty="0">
                <a:latin typeface="+mn-lt"/>
              </a:rPr>
              <a:t>Translational</a:t>
            </a:r>
            <a:r>
              <a:rPr lang="en-US" sz="3200" dirty="0">
                <a:latin typeface="+mn-lt"/>
              </a:rPr>
              <a:t> Science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631" y="2488116"/>
            <a:ext cx="3570748" cy="197226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F605471-EEBB-469B-9882-79A6574F69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0887" y="2539019"/>
            <a:ext cx="4242483" cy="2108228"/>
          </a:xfrm>
          <a:prstGeom prst="rect">
            <a:avLst/>
          </a:prstGeom>
        </p:spPr>
      </p:pic>
      <p:cxnSp>
        <p:nvCxnSpPr>
          <p:cNvPr id="11" name="Elbow Connector 10"/>
          <p:cNvCxnSpPr>
            <a:cxnSpLocks/>
            <a:stCxn id="17" idx="1"/>
            <a:endCxn id="16" idx="3"/>
          </p:cNvCxnSpPr>
          <p:nvPr/>
        </p:nvCxnSpPr>
        <p:spPr>
          <a:xfrm>
            <a:off x="4001502" y="3656503"/>
            <a:ext cx="1098289" cy="2653"/>
          </a:xfrm>
          <a:prstGeom prst="bentConnector3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cxnSpLocks/>
            <a:stCxn id="26" idx="1"/>
            <a:endCxn id="15" idx="3"/>
          </p:cNvCxnSpPr>
          <p:nvPr/>
        </p:nvCxnSpPr>
        <p:spPr>
          <a:xfrm flipV="1">
            <a:off x="1874920" y="3989789"/>
            <a:ext cx="3224872" cy="309465"/>
          </a:xfrm>
          <a:prstGeom prst="bentConnector3">
            <a:avLst>
              <a:gd name="adj1" fmla="val 22103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/>
          <p:cNvCxnSpPr>
            <a:cxnSpLocks/>
            <a:stCxn id="19" idx="1"/>
            <a:endCxn id="14" idx="3"/>
          </p:cNvCxnSpPr>
          <p:nvPr/>
        </p:nvCxnSpPr>
        <p:spPr>
          <a:xfrm>
            <a:off x="2151259" y="2790676"/>
            <a:ext cx="2948534" cy="1371689"/>
          </a:xfrm>
          <a:prstGeom prst="bentConnector3">
            <a:avLst>
              <a:gd name="adj1" fmla="val 69007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/>
          <p:cNvCxnSpPr>
            <a:cxnSpLocks/>
            <a:stCxn id="29" idx="1"/>
            <a:endCxn id="6" idx="3"/>
          </p:cNvCxnSpPr>
          <p:nvPr/>
        </p:nvCxnSpPr>
        <p:spPr>
          <a:xfrm>
            <a:off x="2091650" y="3295224"/>
            <a:ext cx="3008143" cy="1039717"/>
          </a:xfrm>
          <a:prstGeom prst="bentConnector3">
            <a:avLst>
              <a:gd name="adj1" fmla="val 28918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/>
          <p:cNvCxnSpPr>
            <a:cxnSpLocks/>
            <a:stCxn id="22" idx="3"/>
            <a:endCxn id="25" idx="3"/>
          </p:cNvCxnSpPr>
          <p:nvPr/>
        </p:nvCxnSpPr>
        <p:spPr>
          <a:xfrm rot="10800000" flipH="1" flipV="1">
            <a:off x="623996" y="3156532"/>
            <a:ext cx="4226591" cy="1335817"/>
          </a:xfrm>
          <a:prstGeom prst="bentConnector3">
            <a:avLst>
              <a:gd name="adj1" fmla="val -5409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EC473409-C074-4F6D-8BAA-C5A2999A3E53}"/>
              </a:ext>
            </a:extLst>
          </p:cNvPr>
          <p:cNvSpPr/>
          <p:nvPr/>
        </p:nvSpPr>
        <p:spPr>
          <a:xfrm flipH="1" flipV="1">
            <a:off x="5099793" y="4256359"/>
            <a:ext cx="314237" cy="157164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9876096-EF53-41E1-B8AC-FC0BC5A60601}"/>
              </a:ext>
            </a:extLst>
          </p:cNvPr>
          <p:cNvSpPr/>
          <p:nvPr/>
        </p:nvSpPr>
        <p:spPr>
          <a:xfrm flipH="1" flipV="1">
            <a:off x="5099793" y="4083783"/>
            <a:ext cx="314237" cy="157164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FA0CBBC-B83F-43D5-A36C-71FBBE1510BD}"/>
              </a:ext>
            </a:extLst>
          </p:cNvPr>
          <p:cNvSpPr/>
          <p:nvPr/>
        </p:nvSpPr>
        <p:spPr>
          <a:xfrm flipH="1" flipV="1">
            <a:off x="5099792" y="3911207"/>
            <a:ext cx="314237" cy="157164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E6E589D-0ACD-4973-B69E-A9D333D97005}"/>
              </a:ext>
            </a:extLst>
          </p:cNvPr>
          <p:cNvSpPr/>
          <p:nvPr/>
        </p:nvSpPr>
        <p:spPr>
          <a:xfrm flipH="1" flipV="1">
            <a:off x="5099791" y="3580574"/>
            <a:ext cx="314237" cy="157164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56809B2-BE2C-4B49-9F03-A87D26340C79}"/>
              </a:ext>
            </a:extLst>
          </p:cNvPr>
          <p:cNvSpPr/>
          <p:nvPr/>
        </p:nvSpPr>
        <p:spPr>
          <a:xfrm flipH="1" flipV="1">
            <a:off x="3687265" y="3577921"/>
            <a:ext cx="314237" cy="157164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5BAF430-A278-4520-AE3F-7C8C9BA4C58F}"/>
              </a:ext>
            </a:extLst>
          </p:cNvPr>
          <p:cNvSpPr/>
          <p:nvPr/>
        </p:nvSpPr>
        <p:spPr>
          <a:xfrm flipH="1" flipV="1">
            <a:off x="1837022" y="2712094"/>
            <a:ext cx="314237" cy="157164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743397A-32E4-4131-AC86-85242EBA065C}"/>
              </a:ext>
            </a:extLst>
          </p:cNvPr>
          <p:cNvSpPr/>
          <p:nvPr/>
        </p:nvSpPr>
        <p:spPr>
          <a:xfrm flipH="1" flipV="1">
            <a:off x="623997" y="3077951"/>
            <a:ext cx="314237" cy="157164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367F5F1-F3E7-4408-B501-E92D2801DCA3}"/>
              </a:ext>
            </a:extLst>
          </p:cNvPr>
          <p:cNvSpPr/>
          <p:nvPr/>
        </p:nvSpPr>
        <p:spPr>
          <a:xfrm flipH="1" flipV="1">
            <a:off x="4850588" y="4413768"/>
            <a:ext cx="314237" cy="157164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D19A553-146F-4A2A-AE89-3C357E99C3F4}"/>
              </a:ext>
            </a:extLst>
          </p:cNvPr>
          <p:cNvSpPr/>
          <p:nvPr/>
        </p:nvSpPr>
        <p:spPr>
          <a:xfrm flipH="1" flipV="1">
            <a:off x="1560683" y="4220672"/>
            <a:ext cx="314237" cy="157164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39DDD28-DC06-498F-8D4C-FD37F0B6A2FE}"/>
              </a:ext>
            </a:extLst>
          </p:cNvPr>
          <p:cNvSpPr/>
          <p:nvPr/>
        </p:nvSpPr>
        <p:spPr>
          <a:xfrm flipH="1" flipV="1">
            <a:off x="1777413" y="3216642"/>
            <a:ext cx="314237" cy="157164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1C1B0C7-0A62-47C1-8801-7929154C6D67}"/>
              </a:ext>
            </a:extLst>
          </p:cNvPr>
          <p:cNvSpPr txBox="1"/>
          <p:nvPr/>
        </p:nvSpPr>
        <p:spPr>
          <a:xfrm>
            <a:off x="1318597" y="5181807"/>
            <a:ext cx="65834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SciComp is the ability to translate mathematical expressions of scientific concepts into correct and efficient software code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5AE3956-4167-4E5E-9EE7-076D569A2F17}"/>
              </a:ext>
            </a:extLst>
          </p:cNvPr>
          <p:cNvSpPr txBox="1"/>
          <p:nvPr/>
        </p:nvSpPr>
        <p:spPr>
          <a:xfrm>
            <a:off x="1382112" y="1741699"/>
            <a:ext cx="64564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"The algorithm that almost won the cold war"</a:t>
            </a:r>
          </a:p>
        </p:txBody>
      </p:sp>
    </p:spTree>
    <p:extLst>
      <p:ext uri="{BB962C8B-B14F-4D97-AF65-F5344CB8AC3E}">
        <p14:creationId xmlns:p14="http://schemas.microsoft.com/office/powerpoint/2010/main" val="2649209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4" grpId="0"/>
      <p:bldP spid="15" grpId="0"/>
      <p:bldP spid="16" grpId="0"/>
      <p:bldP spid="17" grpId="0"/>
      <p:bldP spid="19" grpId="0"/>
      <p:bldP spid="22" grpId="0"/>
      <p:bldP spid="25" grpId="0"/>
      <p:bldP spid="26" grpId="0"/>
      <p:bldP spid="29" grpId="0"/>
      <p:bldP spid="21" grpId="0"/>
      <p:bldP spid="2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A48FCD83-A5CE-4F43-AEAF-4B9D171DDF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2652" y="1468581"/>
            <a:ext cx="6064888" cy="519685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SciComp = The </a:t>
            </a:r>
            <a:r>
              <a:rPr lang="en-US" sz="3200" u="sng" dirty="0">
                <a:latin typeface="+mn-lt"/>
              </a:rPr>
              <a:t>Pathway</a:t>
            </a:r>
            <a:r>
              <a:rPr lang="en-US" sz="3200" dirty="0">
                <a:latin typeface="+mn-lt"/>
              </a:rPr>
              <a:t> to Internships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AD656-6FF9-465D-B7B0-1CD0DD39CD23}" type="slidenum">
              <a:rPr lang="en-US"/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00F7452-2271-4691-81C0-1F3425121E44}"/>
              </a:ext>
            </a:extLst>
          </p:cNvPr>
          <p:cNvSpPr/>
          <p:nvPr/>
        </p:nvSpPr>
        <p:spPr>
          <a:xfrm>
            <a:off x="2027904" y="1873046"/>
            <a:ext cx="840658" cy="25809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1870B6E-6828-41C5-9FDF-CFC827BD0A87}"/>
              </a:ext>
            </a:extLst>
          </p:cNvPr>
          <p:cNvSpPr/>
          <p:nvPr/>
        </p:nvSpPr>
        <p:spPr>
          <a:xfrm>
            <a:off x="6037621" y="2572480"/>
            <a:ext cx="1358696" cy="3651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61066DC-1BF6-4C25-A931-A9DA617AD057}"/>
              </a:ext>
            </a:extLst>
          </p:cNvPr>
          <p:cNvSpPr/>
          <p:nvPr/>
        </p:nvSpPr>
        <p:spPr>
          <a:xfrm>
            <a:off x="6013656" y="4601110"/>
            <a:ext cx="1382662" cy="41671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3BEA196-B8E3-433D-82A4-70DDC757183D}"/>
              </a:ext>
            </a:extLst>
          </p:cNvPr>
          <p:cNvSpPr/>
          <p:nvPr/>
        </p:nvSpPr>
        <p:spPr>
          <a:xfrm>
            <a:off x="6037622" y="6121284"/>
            <a:ext cx="1358696" cy="3651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360665C-224F-4378-BF6C-5F91B82E9311}"/>
              </a:ext>
            </a:extLst>
          </p:cNvPr>
          <p:cNvCxnSpPr/>
          <p:nvPr/>
        </p:nvCxnSpPr>
        <p:spPr>
          <a:xfrm>
            <a:off x="4572000" y="2013155"/>
            <a:ext cx="1578078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DB9653ED-077D-44EB-8829-9401FD3374AA}"/>
              </a:ext>
            </a:extLst>
          </p:cNvPr>
          <p:cNvSpPr/>
          <p:nvPr/>
        </p:nvSpPr>
        <p:spPr>
          <a:xfrm>
            <a:off x="3352801" y="3175821"/>
            <a:ext cx="840658" cy="2531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054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1" grpId="0" animBg="1"/>
      <p:bldP spid="10" grpId="0" animBg="1"/>
      <p:bldP spid="1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12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208" y="1529452"/>
            <a:ext cx="8249584" cy="4028033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5A59932B-AA21-429C-A5AF-318631CBE1FB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11034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latin typeface="+mn-lt"/>
              </a:rPr>
              <a:t>SciComp = The </a:t>
            </a:r>
            <a:r>
              <a:rPr lang="en-US" sz="3200" u="sng" dirty="0">
                <a:latin typeface="+mn-lt"/>
              </a:rPr>
              <a:t>Pathway</a:t>
            </a:r>
            <a:r>
              <a:rPr lang="en-US" sz="3200" dirty="0">
                <a:latin typeface="+mn-lt"/>
              </a:rPr>
              <a:t> to Internships</a:t>
            </a:r>
          </a:p>
        </p:txBody>
      </p:sp>
    </p:spTree>
    <p:extLst>
      <p:ext uri="{BB962C8B-B14F-4D97-AF65-F5344CB8AC3E}">
        <p14:creationId xmlns:p14="http://schemas.microsoft.com/office/powerpoint/2010/main" val="11735464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519" y="325955"/>
            <a:ext cx="7194962" cy="639552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E9C616-31EF-432C-8694-17C0DBE9CC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0612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AD656-6FF9-465D-B7B0-1CD0DD39CD23}" type="slidenum">
              <a:rPr lang="en-US" kern="0">
                <a:solidFill>
                  <a:sysClr val="windowText" lastClr="000000"/>
                </a:solidFill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lang="en-US" kern="0" dirty="0">
              <a:solidFill>
                <a:sysClr val="windowText" lastClr="00000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AC0C3AD-EEE5-4181-ACD3-BE8D7D67DC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8999" y="301923"/>
            <a:ext cx="6366002" cy="6254154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3657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About Your Fellow Participants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6024" y="1825625"/>
            <a:ext cx="7886700" cy="4589030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We welcome </a:t>
            </a:r>
            <a:r>
              <a:rPr lang="en-US" sz="2400" b="1" dirty="0"/>
              <a:t>46</a:t>
            </a:r>
            <a:r>
              <a:rPr lang="en-US" sz="2400" dirty="0"/>
              <a:t> students from around the USA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California, Colorado, Illinois, Alabama, Florida, Virginia, etc.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The are four teaching assistants (TA) to help you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We cherish and protect diversity and inclusion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b="1" dirty="0"/>
              <a:t>85% </a:t>
            </a:r>
            <a:r>
              <a:rPr lang="en-US" sz="2000" dirty="0"/>
              <a:t>are Black/African, Hispanic/Latino, Native American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b="1" dirty="0"/>
              <a:t>45% </a:t>
            </a:r>
            <a:r>
              <a:rPr lang="en-US" sz="2000" dirty="0"/>
              <a:t>are female, three students are LGBTQ/Cis/Non-Binary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Experience varies significantly between students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b="1" dirty="0"/>
              <a:t>66% </a:t>
            </a:r>
            <a:r>
              <a:rPr lang="en-US" sz="2000" dirty="0"/>
              <a:t>are freshmen or sophomore undergraduates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b="1" dirty="0"/>
              <a:t>50% </a:t>
            </a:r>
            <a:r>
              <a:rPr lang="en-US" sz="2000" dirty="0"/>
              <a:t>have never taken a course in computer programming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b="1" dirty="0"/>
              <a:t>25% </a:t>
            </a:r>
            <a:r>
              <a:rPr lang="en-US" sz="2000" dirty="0"/>
              <a:t>have never taken a course in calculus or physics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6625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Quantum Programming vs. SciComp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6024" y="1825625"/>
            <a:ext cx="7886700" cy="4589030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There are specific problem domains where quantum computing can offer </a:t>
            </a:r>
            <a:r>
              <a:rPr lang="en-US" sz="2400" b="1" dirty="0">
                <a:solidFill>
                  <a:srgbClr val="FF0000"/>
                </a:solidFill>
              </a:rPr>
              <a:t>special advantages </a:t>
            </a:r>
            <a:r>
              <a:rPr lang="en-US" sz="2400" dirty="0"/>
              <a:t>versus classical scientific computing – you cannot ignore it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However, QIS </a:t>
            </a:r>
            <a:r>
              <a:rPr lang="en-US" sz="2400" b="1" dirty="0"/>
              <a:t>does not replace </a:t>
            </a:r>
            <a:r>
              <a:rPr lang="en-US" sz="2400" dirty="0"/>
              <a:t>SciComp – most of the coding you will do in science will be classical programming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Be "spin adverse" – avoid overselling quantum computing – know the </a:t>
            </a:r>
            <a:r>
              <a:rPr lang="en-US" sz="2400" b="1" dirty="0">
                <a:solidFill>
                  <a:srgbClr val="00B050"/>
                </a:solidFill>
              </a:rPr>
              <a:t>ground state </a:t>
            </a:r>
            <a:r>
              <a:rPr lang="en-US" sz="2400" dirty="0"/>
              <a:t>and avoid pontificating QIS hype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Be smart enough to know that </a:t>
            </a:r>
            <a:r>
              <a:rPr lang="en-US" sz="2400" i="1" dirty="0"/>
              <a:t>we don’t know </a:t>
            </a:r>
            <a:r>
              <a:rPr lang="en-US" sz="2400" dirty="0"/>
              <a:t>– the future impact of quantum computing is </a:t>
            </a:r>
            <a:r>
              <a:rPr lang="en-US" sz="2400" u="sng" dirty="0"/>
              <a:t>unknown</a:t>
            </a:r>
            <a:r>
              <a:rPr lang="en-US" sz="2400" dirty="0"/>
              <a:t> at this point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Don't rush into quantum programming if you don't know how to program classical computers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6756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From "Feel Good" to Solving Actual Problems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17</a:t>
            </a:fld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DB6EA8C-19C9-49FB-B49C-8841EE476BC5}"/>
              </a:ext>
            </a:extLst>
          </p:cNvPr>
          <p:cNvCxnSpPr>
            <a:cxnSpLocks/>
          </p:cNvCxnSpPr>
          <p:nvPr/>
        </p:nvCxnSpPr>
        <p:spPr>
          <a:xfrm>
            <a:off x="856328" y="2171700"/>
            <a:ext cx="7431344" cy="0"/>
          </a:xfrm>
          <a:prstGeom prst="line">
            <a:avLst/>
          </a:prstGeom>
          <a:ln w="28575">
            <a:solidFill>
              <a:srgbClr val="FF00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1BEC0C4-CDDD-4AC3-B3B9-DE906575199B}"/>
              </a:ext>
            </a:extLst>
          </p:cNvPr>
          <p:cNvCxnSpPr>
            <a:cxnSpLocks/>
          </p:cNvCxnSpPr>
          <p:nvPr/>
        </p:nvCxnSpPr>
        <p:spPr>
          <a:xfrm>
            <a:off x="856326" y="1968910"/>
            <a:ext cx="0" cy="40558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743119D-768F-4A11-B856-D13942C406D3}"/>
              </a:ext>
            </a:extLst>
          </p:cNvPr>
          <p:cNvCxnSpPr>
            <a:cxnSpLocks/>
          </p:cNvCxnSpPr>
          <p:nvPr/>
        </p:nvCxnSpPr>
        <p:spPr>
          <a:xfrm>
            <a:off x="8287674" y="1968910"/>
            <a:ext cx="0" cy="40558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54FDF68-D54E-4D13-80B0-6666D6F94099}"/>
              </a:ext>
            </a:extLst>
          </p:cNvPr>
          <p:cNvCxnSpPr>
            <a:cxnSpLocks/>
          </p:cNvCxnSpPr>
          <p:nvPr/>
        </p:nvCxnSpPr>
        <p:spPr>
          <a:xfrm>
            <a:off x="2167706" y="1968910"/>
            <a:ext cx="0" cy="40558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002A03D-8228-476B-B9CA-8D7F6C62702F}"/>
              </a:ext>
            </a:extLst>
          </p:cNvPr>
          <p:cNvCxnSpPr>
            <a:cxnSpLocks/>
          </p:cNvCxnSpPr>
          <p:nvPr/>
        </p:nvCxnSpPr>
        <p:spPr>
          <a:xfrm>
            <a:off x="3441135" y="1968910"/>
            <a:ext cx="0" cy="40558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42F7B9A-B987-4C95-B5AD-5A76F9ACC95D}"/>
              </a:ext>
            </a:extLst>
          </p:cNvPr>
          <p:cNvCxnSpPr>
            <a:cxnSpLocks/>
          </p:cNvCxnSpPr>
          <p:nvPr/>
        </p:nvCxnSpPr>
        <p:spPr>
          <a:xfrm>
            <a:off x="5068222" y="1968910"/>
            <a:ext cx="0" cy="40558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B60AC8A-BFFE-4C0C-9F2A-5F0DEBC02479}"/>
              </a:ext>
            </a:extLst>
          </p:cNvPr>
          <p:cNvCxnSpPr>
            <a:cxnSpLocks/>
          </p:cNvCxnSpPr>
          <p:nvPr/>
        </p:nvCxnSpPr>
        <p:spPr>
          <a:xfrm>
            <a:off x="6286345" y="1968910"/>
            <a:ext cx="0" cy="40558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8ECC3583-0A17-4EFB-AA35-098C8DB25747}"/>
              </a:ext>
            </a:extLst>
          </p:cNvPr>
          <p:cNvSpPr txBox="1"/>
          <p:nvPr/>
        </p:nvSpPr>
        <p:spPr>
          <a:xfrm>
            <a:off x="365943" y="1600200"/>
            <a:ext cx="980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NOVA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713D98D-1F88-407B-8FF5-78CF4FDA5F01}"/>
              </a:ext>
            </a:extLst>
          </p:cNvPr>
          <p:cNvSpPr txBox="1"/>
          <p:nvPr/>
        </p:nvSpPr>
        <p:spPr>
          <a:xfrm>
            <a:off x="7797291" y="1599578"/>
            <a:ext cx="980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Nobel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A1111F-8D86-48FB-BEE1-562548255CDE}"/>
              </a:ext>
            </a:extLst>
          </p:cNvPr>
          <p:cNvSpPr txBox="1"/>
          <p:nvPr/>
        </p:nvSpPr>
        <p:spPr>
          <a:xfrm>
            <a:off x="262703" y="2436877"/>
            <a:ext cx="11872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Whimsy</a:t>
            </a:r>
          </a:p>
          <a:p>
            <a:pPr algn="ctr"/>
            <a:r>
              <a:rPr lang="en-US" sz="1600" dirty="0"/>
              <a:t>GTK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E1B90A2-F1D2-4236-8B51-05F83CE20B98}"/>
              </a:ext>
            </a:extLst>
          </p:cNvPr>
          <p:cNvSpPr txBox="1"/>
          <p:nvPr/>
        </p:nvSpPr>
        <p:spPr>
          <a:xfrm>
            <a:off x="1574083" y="2436877"/>
            <a:ext cx="11872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Metaphors &amp; Games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2AACF62-F424-4BE5-9A3D-59644FDDCA0C}"/>
              </a:ext>
            </a:extLst>
          </p:cNvPr>
          <p:cNvSpPr txBox="1"/>
          <p:nvPr/>
        </p:nvSpPr>
        <p:spPr>
          <a:xfrm>
            <a:off x="2795740" y="2436877"/>
            <a:ext cx="12907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Mathematics</a:t>
            </a:r>
          </a:p>
          <a:p>
            <a:pPr algn="ctr"/>
            <a:r>
              <a:rPr lang="en-US" sz="1600" dirty="0"/>
              <a:t>&amp; Coding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6138FDD-6CEC-4BAB-B2D7-E270DBD7A2DF}"/>
              </a:ext>
            </a:extLst>
          </p:cNvPr>
          <p:cNvSpPr txBox="1"/>
          <p:nvPr/>
        </p:nvSpPr>
        <p:spPr>
          <a:xfrm>
            <a:off x="4474599" y="2436877"/>
            <a:ext cx="11872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Theory</a:t>
            </a:r>
          </a:p>
          <a:p>
            <a:pPr algn="ctr"/>
            <a:r>
              <a:rPr lang="en-US" sz="1600" dirty="0"/>
              <a:t>&amp; Problems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1895C57-ECD3-4F89-93A4-5862D3EA576A}"/>
              </a:ext>
            </a:extLst>
          </p:cNvPr>
          <p:cNvSpPr txBox="1"/>
          <p:nvPr/>
        </p:nvSpPr>
        <p:spPr>
          <a:xfrm>
            <a:off x="7628909" y="2436877"/>
            <a:ext cx="13113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Discoveries</a:t>
            </a:r>
          </a:p>
          <a:p>
            <a:pPr algn="ctr"/>
            <a:r>
              <a:rPr lang="en-US" sz="1600" dirty="0"/>
              <a:t>&amp; Answers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928156E-4C92-4ECB-BE9A-BCDC1BA1C479}"/>
              </a:ext>
            </a:extLst>
          </p:cNvPr>
          <p:cNvSpPr txBox="1"/>
          <p:nvPr/>
        </p:nvSpPr>
        <p:spPr>
          <a:xfrm>
            <a:off x="5559831" y="2436877"/>
            <a:ext cx="14594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Experiments</a:t>
            </a:r>
          </a:p>
          <a:p>
            <a:pPr algn="ctr"/>
            <a:r>
              <a:rPr lang="en-US" sz="1600" dirty="0"/>
              <a:t>&amp; Questions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0EEC1EF-D769-4B52-A57B-73694DE134D7}"/>
              </a:ext>
            </a:extLst>
          </p:cNvPr>
          <p:cNvSpPr txBox="1"/>
          <p:nvPr/>
        </p:nvSpPr>
        <p:spPr>
          <a:xfrm>
            <a:off x="1677322" y="1599578"/>
            <a:ext cx="980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HS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FFF35F3-44C2-49D8-9BCB-C9B5CF563C86}"/>
              </a:ext>
            </a:extLst>
          </p:cNvPr>
          <p:cNvSpPr txBox="1"/>
          <p:nvPr/>
        </p:nvSpPr>
        <p:spPr>
          <a:xfrm>
            <a:off x="2945684" y="1602807"/>
            <a:ext cx="980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College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12EF50C-43E9-4962-8FDE-F84D7784FA7F}"/>
              </a:ext>
            </a:extLst>
          </p:cNvPr>
          <p:cNvSpPr txBox="1"/>
          <p:nvPr/>
        </p:nvSpPr>
        <p:spPr>
          <a:xfrm>
            <a:off x="4577838" y="1599578"/>
            <a:ext cx="980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Grad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D2D0585-4C6A-4EC8-9BC6-99E5CC55A363}"/>
              </a:ext>
            </a:extLst>
          </p:cNvPr>
          <p:cNvSpPr txBox="1"/>
          <p:nvPr/>
        </p:nvSpPr>
        <p:spPr>
          <a:xfrm>
            <a:off x="5786672" y="1599578"/>
            <a:ext cx="10099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Post Doc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CBF58D9E-F11A-4231-A37B-EF506CFA6A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3648635"/>
            <a:ext cx="7886700" cy="2707713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Undergraduates need to get a solid grip on the underlying </a:t>
            </a:r>
            <a:r>
              <a:rPr lang="en-US" sz="2400" b="1" dirty="0"/>
              <a:t>mathematics</a:t>
            </a:r>
            <a:r>
              <a:rPr lang="en-US" sz="2400" dirty="0"/>
              <a:t> of quantum computing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Playing is your first mode of learning, and it takes a lot of time to build an </a:t>
            </a:r>
            <a:r>
              <a:rPr lang="en-US" sz="2400" b="1" dirty="0"/>
              <a:t>intuition</a:t>
            </a:r>
            <a:r>
              <a:rPr lang="en-US" sz="2400" dirty="0"/>
              <a:t> on how to assemble the quantum circuits that lead to quantum algorithms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Current QIS curriculum is too heavily weighted on one end of the spectrum or the other - </a:t>
            </a:r>
            <a:r>
              <a:rPr lang="en-US" sz="2400" b="1" dirty="0"/>
              <a:t>awareness doesn't equal skill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F546C55-D043-4BD9-9C83-9A54B0847884}"/>
              </a:ext>
            </a:extLst>
          </p:cNvPr>
          <p:cNvSpPr/>
          <p:nvPr/>
        </p:nvSpPr>
        <p:spPr>
          <a:xfrm>
            <a:off x="3370007" y="3200400"/>
            <a:ext cx="1698216" cy="3318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QIS 301 is here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0EE32DE-A66D-4027-B598-35E28B17E216}"/>
              </a:ext>
            </a:extLst>
          </p:cNvPr>
          <p:cNvSpPr/>
          <p:nvPr/>
        </p:nvSpPr>
        <p:spPr>
          <a:xfrm>
            <a:off x="2658089" y="2004192"/>
            <a:ext cx="199564" cy="1728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FA24AD79-A367-4D94-9F1A-F50541C65D69}"/>
              </a:ext>
            </a:extLst>
          </p:cNvPr>
          <p:cNvCxnSpPr>
            <a:cxnSpLocks/>
            <a:stCxn id="27" idx="1"/>
            <a:endCxn id="28" idx="2"/>
          </p:cNvCxnSpPr>
          <p:nvPr/>
        </p:nvCxnSpPr>
        <p:spPr>
          <a:xfrm rot="10800000">
            <a:off x="2757871" y="2177016"/>
            <a:ext cx="612136" cy="1189305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5932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4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5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00"/>
                            </p:stCondLst>
                            <p:childTnLst>
                              <p:par>
                                <p:cTn id="61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500"/>
                            </p:stCondLst>
                            <p:childTnLst>
                              <p:par>
                                <p:cTn id="66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2000"/>
                            </p:stCondLst>
                            <p:childTnLst>
                              <p:par>
                                <p:cTn id="71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500"/>
                            </p:stCondLst>
                            <p:childTnLst>
                              <p:par>
                                <p:cTn id="9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Spin Adverse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6024" y="1825625"/>
            <a:ext cx="7886700" cy="4589030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Leaning on "toy" metaphors has a definitive place in evangelizing knowledge about quantum computing, and in the early stages of student learning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However, over reliance on simplifying metaphors/games blocks the ability to map the approach to concrete mathematics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At some point you need to bring in complex algebra, matrices, and the concepts of phase &amp; interference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How do we convey the marvel without overly accentuating the mystery?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9624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Click Bait Quantum Physics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8DD04E-2874-4E6C-B9CC-0216283F0F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739" y="1807794"/>
            <a:ext cx="6998521" cy="46578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BE56496-4BAB-4AEC-8348-96E69D2DAAD1}"/>
              </a:ext>
            </a:extLst>
          </p:cNvPr>
          <p:cNvSpPr/>
          <p:nvPr/>
        </p:nvSpPr>
        <p:spPr>
          <a:xfrm>
            <a:off x="4572000" y="1807793"/>
            <a:ext cx="3499260" cy="27125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38661CB-B8BA-447F-9F67-E2B4BA1B7B17}"/>
              </a:ext>
            </a:extLst>
          </p:cNvPr>
          <p:cNvSpPr/>
          <p:nvPr/>
        </p:nvSpPr>
        <p:spPr>
          <a:xfrm>
            <a:off x="1052461" y="4154912"/>
            <a:ext cx="3696520" cy="23379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4B35B56-50D3-423D-86DE-CF1CCDF92E4C}"/>
              </a:ext>
            </a:extLst>
          </p:cNvPr>
          <p:cNvSpPr/>
          <p:nvPr/>
        </p:nvSpPr>
        <p:spPr>
          <a:xfrm>
            <a:off x="4454013" y="4159434"/>
            <a:ext cx="3622777" cy="23379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982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Welcome!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6367701" cy="4589030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My name is </a:t>
            </a:r>
            <a:r>
              <a:rPr lang="en-US" sz="2400" b="1" dirty="0"/>
              <a:t>Dave Biersach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I am a Technology Architect at BNL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I am a 1989 graduate of West Point and served in the Persian Gulf War as a Combat Engineer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I did my graduate work at NPS in optimal satellite counter-reconnaissance search algorithms for DARPA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I have worked at Microsoft &amp; Pfizer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I have been married 30 years, have three adult children, and have mentored students for the past 15 years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AD656-6FF9-465D-B7B0-1CD0DD39CD23}" type="slidenum">
              <a:rPr lang="en-US"/>
              <a: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00624" y="2588332"/>
            <a:ext cx="1724526" cy="212249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96351" y="4860320"/>
            <a:ext cx="1733073" cy="116801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4871" y="621130"/>
            <a:ext cx="1660952" cy="17052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F30A199-D236-42A3-A225-70CD01155F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0833" y="2654390"/>
            <a:ext cx="1552027" cy="2056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407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Click Bait Quantum Physics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8DD04E-2874-4E6C-B9CC-0216283F0F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739" y="1807794"/>
            <a:ext cx="6998521" cy="4657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9C35392-684C-46F5-98BD-E82DC3631860}"/>
              </a:ext>
            </a:extLst>
          </p:cNvPr>
          <p:cNvSpPr txBox="1"/>
          <p:nvPr/>
        </p:nvSpPr>
        <p:spPr>
          <a:xfrm>
            <a:off x="1356852" y="2228671"/>
            <a:ext cx="2920181" cy="147732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 all seriousness, this is a good example and is rooted in solid mathematics, but it is a bit cliché and superficial – what do you learn from this?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090DF1-E537-4500-87A5-67EAC8C888DD}"/>
              </a:ext>
            </a:extLst>
          </p:cNvPr>
          <p:cNvSpPr txBox="1"/>
          <p:nvPr/>
        </p:nvSpPr>
        <p:spPr>
          <a:xfrm>
            <a:off x="1961534" y="1253549"/>
            <a:ext cx="5220929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https://www.youtube.com/watch?v=MzRCDLre1b4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2DA7785-CC24-4C84-A513-15949F3577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8706" y="2635579"/>
            <a:ext cx="2466667" cy="94285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8E91022-503C-4A1B-A37D-717AC48E13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8706" y="3802577"/>
            <a:ext cx="2466667" cy="850871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09875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A Useful Introductory Metaphor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21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0E12A75-CD40-443D-8EEE-79C0E08F7C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2201" y="2597360"/>
            <a:ext cx="1536266" cy="102535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E9D5EA3-DD1F-41E0-BD57-16389A1F5E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6190" y="2269374"/>
            <a:ext cx="4088836" cy="90639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54CBF52-B449-4419-8490-D89B2DEBAD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1104" y="3445847"/>
            <a:ext cx="3739010" cy="93323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084AC52-6F8E-4A42-97E4-B43613563B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81104" y="4560161"/>
            <a:ext cx="3739010" cy="19510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C65315B-DFC4-4310-800E-C5E80B7D05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8974" y="4106601"/>
            <a:ext cx="1928566" cy="1289780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B5CD4DD1-5DDD-4E63-9794-B49C79E387E0}"/>
              </a:ext>
            </a:extLst>
          </p:cNvPr>
          <p:cNvGrpSpPr/>
          <p:nvPr/>
        </p:nvGrpSpPr>
        <p:grpSpPr>
          <a:xfrm>
            <a:off x="1947790" y="1223745"/>
            <a:ext cx="5248421" cy="1103455"/>
            <a:chOff x="2117098" y="1150005"/>
            <a:chExt cx="5248421" cy="1103455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73554AA-6ED1-441F-B80B-546E17BDA5B5}"/>
                </a:ext>
              </a:extLst>
            </p:cNvPr>
            <p:cNvSpPr txBox="1"/>
            <p:nvPr/>
          </p:nvSpPr>
          <p:spPr>
            <a:xfrm>
              <a:off x="2757948" y="1397919"/>
              <a:ext cx="362810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hlinkClick r:id="rId7"/>
                </a:rPr>
                <a:t>Terry Rudolph - Q is for Quantum</a:t>
              </a:r>
              <a:endParaRPr lang="en-US" dirty="0"/>
            </a:p>
          </p:txBody>
        </p:sp>
        <p:pic>
          <p:nvPicPr>
            <p:cNvPr id="1026" name="Picture 2" descr="Amazon Logo | Symbol, History, PNG (3840*2160)">
              <a:extLst>
                <a:ext uri="{FF2B5EF4-FFF2-40B4-BE49-F238E27FC236}">
                  <a16:creationId xmlns:a16="http://schemas.microsoft.com/office/drawing/2014/main" id="{682BC4C7-6743-4646-83DF-60A506BF8A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55254" y="1379918"/>
              <a:ext cx="1010265" cy="5682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6BABD020-C54A-4ADD-BAD7-0F161299D21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117098" y="1150005"/>
              <a:ext cx="691804" cy="1103455"/>
            </a:xfrm>
            <a:prstGeom prst="rect">
              <a:avLst/>
            </a:prstGeom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E62CF42E-AB08-4001-B714-DD8798211A07}"/>
              </a:ext>
            </a:extLst>
          </p:cNvPr>
          <p:cNvSpPr txBox="1"/>
          <p:nvPr/>
        </p:nvSpPr>
        <p:spPr>
          <a:xfrm>
            <a:off x="1068304" y="5712130"/>
            <a:ext cx="2013371" cy="646331"/>
          </a:xfrm>
          <a:prstGeom prst="rect">
            <a:avLst/>
          </a:prstGeom>
          <a:solidFill>
            <a:srgbClr val="0070C0"/>
          </a:solidFill>
          <a:ln w="381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Classical Boolean Logic and Gates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B3F1D16-63C7-4B0B-BA77-DABF4F13844C}"/>
              </a:ext>
            </a:extLst>
          </p:cNvPr>
          <p:cNvSpPr txBox="1"/>
          <p:nvPr/>
        </p:nvSpPr>
        <p:spPr>
          <a:xfrm>
            <a:off x="4444402" y="3242876"/>
            <a:ext cx="28124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F0000"/>
                </a:solidFill>
              </a:rPr>
              <a:t>Activates if control is BLACK</a:t>
            </a:r>
          </a:p>
        </p:txBody>
      </p:sp>
    </p:spTree>
    <p:extLst>
      <p:ext uri="{BB962C8B-B14F-4D97-AF65-F5344CB8AC3E}">
        <p14:creationId xmlns:p14="http://schemas.microsoft.com/office/powerpoint/2010/main" val="1693022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A Useful Introductory Metaphor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433119-79E2-41EF-9D33-E5412E0D53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1408" y="2574468"/>
            <a:ext cx="3141184" cy="3288018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E1FCED63-E053-4FE9-8263-B1517B3C6CF3}"/>
              </a:ext>
            </a:extLst>
          </p:cNvPr>
          <p:cNvGrpSpPr/>
          <p:nvPr/>
        </p:nvGrpSpPr>
        <p:grpSpPr>
          <a:xfrm>
            <a:off x="1947790" y="1223745"/>
            <a:ext cx="5248421" cy="1103455"/>
            <a:chOff x="2117098" y="1150005"/>
            <a:chExt cx="5248421" cy="1103455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F575799-0AA7-46BF-ADBF-B05E518F4A00}"/>
                </a:ext>
              </a:extLst>
            </p:cNvPr>
            <p:cNvSpPr txBox="1"/>
            <p:nvPr/>
          </p:nvSpPr>
          <p:spPr>
            <a:xfrm>
              <a:off x="2757948" y="1397919"/>
              <a:ext cx="362810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hlinkClick r:id="rId3"/>
                </a:rPr>
                <a:t>Terry Rudolph - Q is for Quantum</a:t>
              </a:r>
              <a:endParaRPr lang="en-US" dirty="0"/>
            </a:p>
          </p:txBody>
        </p:sp>
        <p:pic>
          <p:nvPicPr>
            <p:cNvPr id="15" name="Picture 2" descr="Amazon Logo | Symbol, History, PNG (3840*2160)">
              <a:extLst>
                <a:ext uri="{FF2B5EF4-FFF2-40B4-BE49-F238E27FC236}">
                  <a16:creationId xmlns:a16="http://schemas.microsoft.com/office/drawing/2014/main" id="{0EC6A92F-1263-4F0E-82EE-71A6F0CD2EA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55254" y="1379918"/>
              <a:ext cx="1010265" cy="5682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BCFDDB95-C02E-496B-9E81-A5450513E40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117098" y="1150005"/>
              <a:ext cx="691804" cy="1103455"/>
            </a:xfrm>
            <a:prstGeom prst="rect">
              <a:avLst/>
            </a:prstGeom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92BB756F-F782-4217-98B2-B3BFFE6C19A5}"/>
              </a:ext>
            </a:extLst>
          </p:cNvPr>
          <p:cNvSpPr txBox="1"/>
          <p:nvPr/>
        </p:nvSpPr>
        <p:spPr>
          <a:xfrm>
            <a:off x="626223" y="3772718"/>
            <a:ext cx="2013371" cy="646331"/>
          </a:xfrm>
          <a:prstGeom prst="rect">
            <a:avLst/>
          </a:prstGeom>
          <a:solidFill>
            <a:srgbClr val="0070C0"/>
          </a:solidFill>
          <a:ln w="381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Classical Boolean Logic and Gates</a:t>
            </a:r>
          </a:p>
        </p:txBody>
      </p:sp>
    </p:spTree>
    <p:extLst>
      <p:ext uri="{BB962C8B-B14F-4D97-AF65-F5344CB8AC3E}">
        <p14:creationId xmlns:p14="http://schemas.microsoft.com/office/powerpoint/2010/main" val="21508019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A Useful Introductory Metaphor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BCA414-9D2A-40FC-9932-22C2EC1C63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8109" y="2845901"/>
            <a:ext cx="2053571" cy="169713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09559B4-3728-4B8A-81AA-E32E6D4DDB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6003" y="2587298"/>
            <a:ext cx="2509073" cy="167575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7310B5A-3F30-445F-9877-49A7002169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4893" y="5100140"/>
            <a:ext cx="2300676" cy="1409975"/>
          </a:xfrm>
          <a:prstGeom prst="rect">
            <a:avLst/>
          </a:prstGeom>
          <a:ln>
            <a:noFill/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CE7CF8F-5CD0-4BEB-9387-3E81E98C27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6851" y="5091652"/>
            <a:ext cx="2380323" cy="1418463"/>
          </a:xfrm>
          <a:prstGeom prst="rect">
            <a:avLst/>
          </a:prstGeom>
          <a:ln>
            <a:noFill/>
          </a:ln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DBE4D2D2-F8AE-4545-B692-4D017E73C31B}"/>
              </a:ext>
            </a:extLst>
          </p:cNvPr>
          <p:cNvGrpSpPr/>
          <p:nvPr/>
        </p:nvGrpSpPr>
        <p:grpSpPr>
          <a:xfrm>
            <a:off x="1947790" y="1223745"/>
            <a:ext cx="5248421" cy="1103455"/>
            <a:chOff x="2117098" y="1150005"/>
            <a:chExt cx="5248421" cy="110345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66D546A-B637-4403-997E-F651C5FCCC05}"/>
                </a:ext>
              </a:extLst>
            </p:cNvPr>
            <p:cNvSpPr txBox="1"/>
            <p:nvPr/>
          </p:nvSpPr>
          <p:spPr>
            <a:xfrm>
              <a:off x="2757948" y="1397919"/>
              <a:ext cx="362810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hlinkClick r:id="rId6"/>
                </a:rPr>
                <a:t>Terry Rudolph - Q is for Quantum</a:t>
              </a:r>
              <a:endParaRPr lang="en-US" dirty="0"/>
            </a:p>
          </p:txBody>
        </p:sp>
        <p:pic>
          <p:nvPicPr>
            <p:cNvPr id="17" name="Picture 2" descr="Amazon Logo | Symbol, History, PNG (3840*2160)">
              <a:extLst>
                <a:ext uri="{FF2B5EF4-FFF2-40B4-BE49-F238E27FC236}">
                  <a16:creationId xmlns:a16="http://schemas.microsoft.com/office/drawing/2014/main" id="{59C35176-5AEE-4221-BF9B-95B3774DA74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55254" y="1379918"/>
              <a:ext cx="1010265" cy="5682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F7E4425B-40C3-435F-B204-921433CE8F5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117098" y="1150005"/>
              <a:ext cx="691804" cy="1103455"/>
            </a:xfrm>
            <a:prstGeom prst="rect">
              <a:avLst/>
            </a:prstGeom>
          </p:spPr>
        </p:pic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D9FCBA4C-D3D6-44D9-855A-2DCAD44401B7}"/>
              </a:ext>
            </a:extLst>
          </p:cNvPr>
          <p:cNvSpPr txBox="1"/>
          <p:nvPr/>
        </p:nvSpPr>
        <p:spPr>
          <a:xfrm>
            <a:off x="357463" y="3102007"/>
            <a:ext cx="1121461" cy="646331"/>
          </a:xfrm>
          <a:prstGeom prst="rect">
            <a:avLst/>
          </a:prstGeom>
          <a:solidFill>
            <a:srgbClr val="0070C0"/>
          </a:solidFill>
          <a:ln w="381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Quantum Gates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ABA8EC4-2B48-44A7-998B-725C67565825}"/>
              </a:ext>
            </a:extLst>
          </p:cNvPr>
          <p:cNvSpPr txBox="1"/>
          <p:nvPr/>
        </p:nvSpPr>
        <p:spPr>
          <a:xfrm>
            <a:off x="7665076" y="2777053"/>
            <a:ext cx="125570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F0000"/>
                </a:solidFill>
              </a:rPr>
              <a:t>How is it always the same?</a:t>
            </a:r>
          </a:p>
          <a:p>
            <a:pPr algn="ctr"/>
            <a:r>
              <a:rPr lang="en-US" sz="1600" b="1" dirty="0">
                <a:solidFill>
                  <a:srgbClr val="FF0000"/>
                </a:solidFill>
              </a:rPr>
              <a:t>What about the 50/50?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58A61CA-DE9D-4C26-A6AF-B305246EAB1E}"/>
              </a:ext>
            </a:extLst>
          </p:cNvPr>
          <p:cNvSpPr txBox="1"/>
          <p:nvPr/>
        </p:nvSpPr>
        <p:spPr>
          <a:xfrm>
            <a:off x="1932798" y="4543040"/>
            <a:ext cx="15241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F0000"/>
                </a:solidFill>
              </a:rPr>
              <a:t>50/50 – no way to force it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B0C171F-AFC4-4CED-B9BF-BD4064598318}"/>
              </a:ext>
            </a:extLst>
          </p:cNvPr>
          <p:cNvSpPr txBox="1"/>
          <p:nvPr/>
        </p:nvSpPr>
        <p:spPr>
          <a:xfrm>
            <a:off x="2067040" y="5586349"/>
            <a:ext cx="12557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F0000"/>
                </a:solidFill>
              </a:rPr>
              <a:t>"Misty" State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9CB83E1-DD2D-4D70-83EC-76217B464E1C}"/>
              </a:ext>
            </a:extLst>
          </p:cNvPr>
          <p:cNvSpPr/>
          <p:nvPr/>
        </p:nvSpPr>
        <p:spPr>
          <a:xfrm>
            <a:off x="5604387" y="6054213"/>
            <a:ext cx="250723" cy="2580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D4DED79-2839-4376-AEAC-D20DBA0A7A85}"/>
              </a:ext>
            </a:extLst>
          </p:cNvPr>
          <p:cNvSpPr txBox="1"/>
          <p:nvPr/>
        </p:nvSpPr>
        <p:spPr>
          <a:xfrm>
            <a:off x="6295637" y="5539127"/>
            <a:ext cx="18011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F0000"/>
                </a:solidFill>
              </a:rPr>
              <a:t>Be mindful of the negative sign!</a:t>
            </a:r>
          </a:p>
        </p:txBody>
      </p:sp>
    </p:spTree>
    <p:extLst>
      <p:ext uri="{BB962C8B-B14F-4D97-AF65-F5344CB8AC3E}">
        <p14:creationId xmlns:p14="http://schemas.microsoft.com/office/powerpoint/2010/main" val="2938867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/>
      <p:bldP spid="21" grpId="0"/>
      <p:bldP spid="23" grpId="0"/>
      <p:bldP spid="24" grpId="0" animBg="1"/>
      <p:bldP spid="2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A Useful Introductory Metaphor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31D38B-F580-47E4-964D-811F84B570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1464" y="2524985"/>
            <a:ext cx="2571634" cy="166908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3394AE4-00CA-4D47-9CB0-582A9ACA51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092" y="2643532"/>
            <a:ext cx="4887499" cy="353071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8D9CAA7-356D-467C-A932-771C1ECD0C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1149" y="4258581"/>
            <a:ext cx="2484201" cy="209777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F5C6D728-3820-45FA-92FC-B1ACEB6FFEED}"/>
              </a:ext>
            </a:extLst>
          </p:cNvPr>
          <p:cNvGrpSpPr/>
          <p:nvPr/>
        </p:nvGrpSpPr>
        <p:grpSpPr>
          <a:xfrm>
            <a:off x="1947790" y="1223745"/>
            <a:ext cx="5248421" cy="1103455"/>
            <a:chOff x="2117098" y="1150005"/>
            <a:chExt cx="5248421" cy="110345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2BD45BE-622C-45FA-B0D2-086A6832AD2B}"/>
                </a:ext>
              </a:extLst>
            </p:cNvPr>
            <p:cNvSpPr txBox="1"/>
            <p:nvPr/>
          </p:nvSpPr>
          <p:spPr>
            <a:xfrm>
              <a:off x="2757948" y="1397919"/>
              <a:ext cx="362810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hlinkClick r:id="rId5"/>
                </a:rPr>
                <a:t>Terry Rudolph - Q is for Quantum</a:t>
              </a:r>
              <a:endParaRPr lang="en-US" dirty="0"/>
            </a:p>
          </p:txBody>
        </p:sp>
        <p:pic>
          <p:nvPicPr>
            <p:cNvPr id="17" name="Picture 2" descr="Amazon Logo | Symbol, History, PNG (3840*2160)">
              <a:extLst>
                <a:ext uri="{FF2B5EF4-FFF2-40B4-BE49-F238E27FC236}">
                  <a16:creationId xmlns:a16="http://schemas.microsoft.com/office/drawing/2014/main" id="{B8BCBDBE-4C15-4D61-ACFD-D989542FA86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55254" y="1379918"/>
              <a:ext cx="1010265" cy="5682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0BAE4A28-7767-4A29-BA59-A28E0A865D1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117098" y="1150005"/>
              <a:ext cx="691804" cy="1103455"/>
            </a:xfrm>
            <a:prstGeom prst="rect">
              <a:avLst/>
            </a:prstGeom>
          </p:spPr>
        </p:pic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582E33C2-F573-41B0-81D1-F462FDF49BB9}"/>
              </a:ext>
            </a:extLst>
          </p:cNvPr>
          <p:cNvSpPr/>
          <p:nvPr/>
        </p:nvSpPr>
        <p:spPr>
          <a:xfrm>
            <a:off x="3908323" y="4122174"/>
            <a:ext cx="287593" cy="2802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row: Curved Down 19">
            <a:extLst>
              <a:ext uri="{FF2B5EF4-FFF2-40B4-BE49-F238E27FC236}">
                <a16:creationId xmlns:a16="http://schemas.microsoft.com/office/drawing/2014/main" id="{3DE90991-4009-4874-9C18-7D4F227B6BB4}"/>
              </a:ext>
            </a:extLst>
          </p:cNvPr>
          <p:cNvSpPr/>
          <p:nvPr/>
        </p:nvSpPr>
        <p:spPr>
          <a:xfrm>
            <a:off x="4052119" y="3908511"/>
            <a:ext cx="656304" cy="184734"/>
          </a:xfrm>
          <a:prstGeom prst="curved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71D0B7E-68F5-4F6A-B20A-BB230146DB66}"/>
              </a:ext>
            </a:extLst>
          </p:cNvPr>
          <p:cNvSpPr/>
          <p:nvPr/>
        </p:nvSpPr>
        <p:spPr>
          <a:xfrm>
            <a:off x="6713200" y="4258581"/>
            <a:ext cx="262787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C9B943D-EE60-4733-8320-B8BB1DEBC451}"/>
              </a:ext>
            </a:extLst>
          </p:cNvPr>
          <p:cNvSpPr/>
          <p:nvPr/>
        </p:nvSpPr>
        <p:spPr>
          <a:xfrm>
            <a:off x="6494915" y="5847735"/>
            <a:ext cx="857154" cy="4957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DC228AD0-7B46-45D5-A241-3EA5E534069F}"/>
              </a:ext>
            </a:extLst>
          </p:cNvPr>
          <p:cNvCxnSpPr>
            <a:stCxn id="22" idx="1"/>
            <a:endCxn id="23" idx="1"/>
          </p:cNvCxnSpPr>
          <p:nvPr/>
        </p:nvCxnSpPr>
        <p:spPr>
          <a:xfrm rot="10800000" flipV="1">
            <a:off x="6494916" y="4441144"/>
            <a:ext cx="218285" cy="1654486"/>
          </a:xfrm>
          <a:prstGeom prst="bentConnector3">
            <a:avLst>
              <a:gd name="adj1" fmla="val 204725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510DF605-8E6D-4F9C-918F-84AB4062DBE3}"/>
              </a:ext>
            </a:extLst>
          </p:cNvPr>
          <p:cNvSpPr/>
          <p:nvPr/>
        </p:nvSpPr>
        <p:spPr>
          <a:xfrm>
            <a:off x="3832123" y="2807113"/>
            <a:ext cx="287593" cy="2802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319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0" grpId="0" animBg="1"/>
      <p:bldP spid="2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671040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Objectives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 dirty="0"/>
              <a:t>Provide patterns for solving real-world </a:t>
            </a:r>
            <a:r>
              <a:rPr lang="en-US" sz="2000" b="1" dirty="0">
                <a:solidFill>
                  <a:srgbClr val="0070C0"/>
                </a:solidFill>
              </a:rPr>
              <a:t>science problems </a:t>
            </a:r>
            <a:r>
              <a:rPr lang="en-US" sz="2000" dirty="0"/>
              <a:t>by writing custom software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 dirty="0"/>
              <a:t>Demonstrate how </a:t>
            </a:r>
            <a:r>
              <a:rPr lang="en-US" sz="2000" b="1" dirty="0">
                <a:solidFill>
                  <a:srgbClr val="7030A0"/>
                </a:solidFill>
              </a:rPr>
              <a:t>scientific computing impacts all science disciplines</a:t>
            </a:r>
            <a:r>
              <a:rPr lang="en-US" sz="2000" dirty="0"/>
              <a:t> – and the areas where quantum computing matters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 dirty="0"/>
              <a:t>Enable students to </a:t>
            </a:r>
            <a:r>
              <a:rPr lang="en-US" sz="2000" b="1" dirty="0">
                <a:solidFill>
                  <a:srgbClr val="FF0000"/>
                </a:solidFill>
              </a:rPr>
              <a:t>translate scientific formulas into correct and efficient code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 dirty="0"/>
              <a:t>Place quantum computing on solid mathematical foundation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 dirty="0"/>
              <a:t>Explain the basis for quantum computing advantages &amp; challenges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 b="1" dirty="0"/>
              <a:t>Prepare students to conduct interdisciplinary research at world-class institutions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25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C1C7025-35F8-4404-8579-59346A73B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latin typeface="+mn-lt"/>
              </a:rPr>
              <a:t>Quantum Information Science 301</a:t>
            </a:r>
            <a:br>
              <a:rPr lang="en-US" sz="3200" dirty="0">
                <a:latin typeface="+mn-lt"/>
              </a:rPr>
            </a:br>
            <a:r>
              <a:rPr lang="en-US" sz="2800" b="1" dirty="0">
                <a:solidFill>
                  <a:srgbClr val="00B050"/>
                </a:solidFill>
                <a:latin typeface="+mn-lt"/>
              </a:rPr>
              <a:t>Foundations of Quantum Computing</a:t>
            </a:r>
            <a:endParaRPr lang="en-US" sz="3200" b="1" dirty="0">
              <a:solidFill>
                <a:srgbClr val="00B05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41052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671040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Week #1 – </a:t>
            </a:r>
            <a:r>
              <a:rPr lang="en-US" sz="2400" b="1" dirty="0">
                <a:solidFill>
                  <a:srgbClr val="0070C0"/>
                </a:solidFill>
              </a:rPr>
              <a:t>Coding</a:t>
            </a:r>
            <a:r>
              <a:rPr lang="en-US" sz="2400" dirty="0"/>
              <a:t> {w/Dave}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 dirty="0"/>
              <a:t>Introduction to classical coding using Python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 dirty="0"/>
              <a:t>Software Carpentry: Using Microsoft VS Code, Git, Remote Desktop</a:t>
            </a:r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Week #2 – </a:t>
            </a:r>
            <a:r>
              <a:rPr lang="en-US" sz="2400" b="1" dirty="0">
                <a:solidFill>
                  <a:srgbClr val="00B050"/>
                </a:solidFill>
              </a:rPr>
              <a:t>Math</a:t>
            </a:r>
            <a:r>
              <a:rPr lang="en-US" sz="2400" dirty="0"/>
              <a:t> {w/Dave}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 dirty="0"/>
              <a:t>Complex Numbers and Matrices (Eigenvalues, etc.)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 dirty="0"/>
              <a:t>Wave Equations &amp; Fourier Analysis</a:t>
            </a:r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Week #3 – </a:t>
            </a:r>
            <a:r>
              <a:rPr lang="en-US" sz="2400" b="1" dirty="0">
                <a:solidFill>
                  <a:srgbClr val="FF0000"/>
                </a:solidFill>
              </a:rPr>
              <a:t>Qiskit</a:t>
            </a:r>
            <a:r>
              <a:rPr lang="en-US" sz="2400" dirty="0"/>
              <a:t> {w/Dave}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 dirty="0"/>
              <a:t>Classical &amp; Quantum Gates, Circuits, Algorithms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 dirty="0"/>
              <a:t>Quantum Cybersecurity</a:t>
            </a:r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Week #4 – </a:t>
            </a:r>
            <a:r>
              <a:rPr lang="en-US" sz="2400" b="1" dirty="0"/>
              <a:t>Research Problems </a:t>
            </a:r>
            <a:r>
              <a:rPr lang="en-US" sz="2400" dirty="0"/>
              <a:t>(VQE &amp; QFT) – {w/Mike}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26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C1C7025-35F8-4404-8579-59346A73B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latin typeface="+mn-lt"/>
              </a:rPr>
              <a:t>Quantum Information Science 301</a:t>
            </a:r>
            <a:br>
              <a:rPr lang="en-US" sz="3200" dirty="0">
                <a:latin typeface="+mn-lt"/>
              </a:rPr>
            </a:br>
            <a:r>
              <a:rPr lang="en-US" sz="2800" b="1" dirty="0">
                <a:solidFill>
                  <a:srgbClr val="00B050"/>
                </a:solidFill>
                <a:latin typeface="+mn-lt"/>
              </a:rPr>
              <a:t>Foundations of Quantum Computing</a:t>
            </a:r>
            <a:endParaRPr lang="en-US" sz="3200" b="1" dirty="0">
              <a:solidFill>
                <a:srgbClr val="00B05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06626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Mathematical Concepts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6229350" cy="4351338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Probability Distributions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Calculus of Statistics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Complex Exponentials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Numerical Analysis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Differential Equations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Matrix &amp; Tensor Algebra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Linear Regression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Monte Carlo Sampling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Wave Equations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Fourier Analysis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Dynamical Systems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27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58DBE3-4750-4693-B4B2-938CA1C4E4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9515" y="1757964"/>
            <a:ext cx="2112693" cy="76039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CEB47D4-3654-47F2-BE2C-AE74A7E6E5AF}"/>
                  </a:ext>
                </a:extLst>
              </p:cNvPr>
              <p:cNvSpPr/>
              <p:nvPr/>
            </p:nvSpPr>
            <p:spPr>
              <a:xfrm>
                <a:off x="5093429" y="2697749"/>
                <a:ext cx="3524865" cy="679801"/>
              </a:xfrm>
              <a:prstGeom prst="rect">
                <a:avLst/>
              </a:prstGeom>
              <a:ln w="28575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4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p>
                                  <m:r>
                                    <a:rPr lang="en-US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=1+</m:t>
                          </m:r>
                          <m:f>
                            <m:f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den>
                          </m:f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16</m:t>
                              </m:r>
                            </m:den>
                          </m:f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25</m:t>
                              </m:r>
                            </m:den>
                          </m:f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+…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p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CEB47D4-3654-47F2-BE2C-AE74A7E6E5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3429" y="2697749"/>
                <a:ext cx="3524865" cy="67980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C1F0E993-48A1-4F06-B2CD-FF62AE59328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88909" y="3556938"/>
            <a:ext cx="3733904" cy="2800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0064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Computer Science Concepts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589030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Representations and Encodings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Strings, Arrays, Operators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Loops, Functions, Recursion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Searching &amp; Sorting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2D and 3D Graphics, Animation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Accuracy &amp; Precision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Runtime Complexity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Error Correction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IBM Qiskit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Quantum Algorithms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Cybersecurity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28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BD47C84-FD05-441D-817A-1FEB15AA805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05832" y="1711161"/>
            <a:ext cx="1948631" cy="21053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B527C31-7A85-4EE3-A328-9507B78FDE7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34566" y="4048279"/>
            <a:ext cx="4453937" cy="2598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5284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Science Concepts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589030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Early Quantum Mechanics (Bohr)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Waves (Nyquist Theory)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Mechanics and Kinematics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Projectile Motion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Radioactive Decay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Schrodinger Wave Equation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Entanglement &amp; Superposition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Quantum Gates &amp; Circuits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Random Walks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Equilibrium &amp; Thermodynamics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29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99843" y="1775402"/>
            <a:ext cx="1311570" cy="151936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43753" y="916853"/>
            <a:ext cx="1790877" cy="27813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937077C-8CD6-4EAF-86B9-5D64D43245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23401" y="3875023"/>
            <a:ext cx="2991949" cy="2124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0774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4124" y="899886"/>
            <a:ext cx="8595752" cy="4898571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01836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Scientific Computing with Python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6024" y="1825625"/>
            <a:ext cx="7886700" cy="4589030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Python is quickly becoming one of the </a:t>
            </a:r>
            <a:r>
              <a:rPr lang="en-US" sz="2400" b="1" dirty="0">
                <a:solidFill>
                  <a:srgbClr val="0070C0"/>
                </a:solidFill>
              </a:rPr>
              <a:t>most heavily used languages </a:t>
            </a:r>
            <a:r>
              <a:rPr lang="en-US" sz="2400" dirty="0"/>
              <a:t>in science projects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Python runs on all major modern </a:t>
            </a:r>
            <a:r>
              <a:rPr lang="en-US" sz="2400" b="1" dirty="0">
                <a:solidFill>
                  <a:srgbClr val="FF0000"/>
                </a:solidFill>
              </a:rPr>
              <a:t>operating systems</a:t>
            </a:r>
            <a:r>
              <a:rPr lang="en-US" sz="2400" dirty="0"/>
              <a:t> and is completely free and open-source (not vendor controlled)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Python makes it easy for your code to directly integrate with a large spectrum of available 3</a:t>
            </a:r>
            <a:r>
              <a:rPr lang="en-US" sz="2400" baseline="30000" dirty="0"/>
              <a:t>rd</a:t>
            </a:r>
            <a:r>
              <a:rPr lang="en-US" sz="2400" dirty="0"/>
              <a:t> party software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Python code runs </a:t>
            </a:r>
            <a:r>
              <a:rPr lang="en-US" sz="2400" b="1" dirty="0"/>
              <a:t>consistently</a:t>
            </a:r>
            <a:r>
              <a:rPr lang="en-US" sz="2400" dirty="0"/>
              <a:t> on different platforms and </a:t>
            </a:r>
            <a:r>
              <a:rPr lang="en-US" sz="2400" u="sng" dirty="0"/>
              <a:t>scales</a:t>
            </a:r>
            <a:r>
              <a:rPr lang="en-US" sz="2400" dirty="0"/>
              <a:t> well from small IoT devices to large server clusters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Python benefits from a very active and growing user community that continues to enhance the language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453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Useful Python &amp; Qiskit Reference Sites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>
                <a:hlinkClick r:id="rId2"/>
              </a:rPr>
              <a:t>https://docs.python.org/3/tutorial</a:t>
            </a: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>
                <a:hlinkClick r:id="rId3"/>
              </a:rPr>
              <a:t>https://www.learnpython.org</a:t>
            </a:r>
            <a:endParaRPr lang="en-US" sz="2400" dirty="0">
              <a:hlinkClick r:id="" action="ppaction://noaction"/>
            </a:endParaRP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>
                <a:hlinkClick r:id="rId4"/>
              </a:rPr>
              <a:t>https://realpython.com</a:t>
            </a:r>
            <a:endParaRPr lang="en-US" sz="2400" dirty="0">
              <a:hlinkClick r:id="rId5"/>
            </a:endParaRP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>
                <a:hlinkClick r:id="rId5"/>
              </a:rPr>
              <a:t>https://www.w3schools.com/python</a:t>
            </a: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>
                <a:hlinkClick r:id="rId6"/>
              </a:rPr>
              <a:t>https://www.fullstackpython.com</a:t>
            </a: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>
                <a:hlinkClick r:id="rId7"/>
              </a:rPr>
              <a:t>https://qiskit.org/learn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>
                <a:hlinkClick r:id="rId7"/>
              </a:rPr>
              <a:t>https://www.youtube.com/qiskit</a:t>
            </a:r>
            <a:r>
              <a:rPr lang="en-US" sz="2400" dirty="0"/>
              <a:t> 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90829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What makes Quantum Programming Hard?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6024" y="1825625"/>
            <a:ext cx="7886700" cy="4589030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domain of achievable solutions is not compelling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Requires more mathematics than basic algebra – just getting started appears to require a significant investment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Expensive, specialized hardware is required for extensive testing and optimization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Incorporating </a:t>
            </a:r>
            <a:r>
              <a:rPr lang="en-US" sz="2400" b="1" dirty="0">
                <a:solidFill>
                  <a:srgbClr val="FF0000"/>
                </a:solidFill>
              </a:rPr>
              <a:t>reversibility</a:t>
            </a:r>
            <a:r>
              <a:rPr lang="en-US" sz="2400" dirty="0"/>
              <a:t> is a requirement, things like a = b are not allowed without </a:t>
            </a:r>
            <a:r>
              <a:rPr lang="en-US" sz="2400" u="sng" dirty="0"/>
              <a:t>ancilla</a:t>
            </a:r>
            <a:r>
              <a:rPr lang="en-US" sz="2400" dirty="0"/>
              <a:t> bits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Even QIS vernacular is riddled with highfalutin mumbo jumbo – lecturers/authors are often smitten with pompous complexity, some textbooks are </a:t>
            </a:r>
            <a:r>
              <a:rPr lang="en-US" sz="2400" i="1" dirty="0"/>
              <a:t>unreadable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We've been teaching geometry for </a:t>
            </a:r>
            <a:r>
              <a:rPr lang="en-US" sz="2400" b="1" dirty="0"/>
              <a:t>3,000</a:t>
            </a:r>
            <a:r>
              <a:rPr lang="en-US" sz="2400" dirty="0"/>
              <a:t> years – QIS… </a:t>
            </a:r>
            <a:r>
              <a:rPr lang="en-US" sz="2400" b="1" dirty="0">
                <a:solidFill>
                  <a:srgbClr val="FF0000"/>
                </a:solidFill>
              </a:rPr>
              <a:t>10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7047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My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6024" y="1825625"/>
            <a:ext cx="7886700" cy="4589030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I am plain spoken and prefer concrete examples – I believe it is not what you know, but what you can teach others that is honorable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If it is bad that "only the rich get richer" then "only the smart getting smarter" is even worse – become a lifelong learner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This isn't coffee &amp; donuts time – you are getting paid. If people wanted to be "guided" they would have joined a safari. I expect you to work hard – BNL is a national treasure, so bring your 'A' game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Don't interrupt to ask kooky sideways questions you secretly hope will impress everyone about how much you think you know – I'm not impressed by ego – regurgitating buzzwords means you're a parrot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Avoid the "it doesn't immediately work so give up and wait to be rescued" trap – there are no victims here – if it doesn't work then dig in and fix it. There is this great new thing called Internet search…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Stop trying to memorize everything – learn to glide with it!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4595BF-E598-4957-B294-C8872E43AA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9259" y="393572"/>
            <a:ext cx="1269840" cy="11252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1787D2B-6D6D-477E-8724-B9FCCD5992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570" y="390072"/>
            <a:ext cx="1504700" cy="1128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348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Reasonable Expectations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530726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We all learned how to </a:t>
            </a:r>
            <a:r>
              <a:rPr lang="en-US" sz="2400" b="1" i="1" dirty="0">
                <a:solidFill>
                  <a:srgbClr val="0070C0"/>
                </a:solidFill>
              </a:rPr>
              <a:t>read</a:t>
            </a:r>
            <a:r>
              <a:rPr lang="en-US" sz="2400" dirty="0"/>
              <a:t> before we learned how to </a:t>
            </a:r>
            <a:r>
              <a:rPr lang="en-US" sz="2400" b="1" i="1" dirty="0">
                <a:solidFill>
                  <a:srgbClr val="0070C0"/>
                </a:solidFill>
              </a:rPr>
              <a:t>write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 dirty="0"/>
              <a:t>Many junior BNL staff inherit existing code to fix or extend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 dirty="0"/>
              <a:t>We learn even when we just retype other’s code</a:t>
            </a: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Programming is a </a:t>
            </a:r>
            <a:r>
              <a:rPr lang="en-US" sz="2400" b="1" dirty="0">
                <a:solidFill>
                  <a:srgbClr val="FF0000"/>
                </a:solidFill>
              </a:rPr>
              <a:t>very precise science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 dirty="0"/>
              <a:t>However, there is never just one way to solve a problem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 b="1" dirty="0"/>
              <a:t>Variability</a:t>
            </a:r>
            <a:r>
              <a:rPr lang="en-US" sz="2000" dirty="0"/>
              <a:t> is an unsettling but </a:t>
            </a:r>
            <a:r>
              <a:rPr lang="en-US" sz="2000" b="1" dirty="0">
                <a:solidFill>
                  <a:srgbClr val="7030A0"/>
                </a:solidFill>
              </a:rPr>
              <a:t>necessary</a:t>
            </a:r>
            <a:r>
              <a:rPr lang="en-US" sz="2000" dirty="0"/>
              <a:t> complication</a:t>
            </a:r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Your assigned TA will be checking, and reporting to BNL, your daily session attendance and judging the quality of each of your labs and problem sets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 dirty="0"/>
              <a:t>If you cannot make a session, please inform your TA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 dirty="0"/>
              <a:t>Do not fall behind – each session builds off the next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AD656-6FF9-465D-B7B0-1CD0DD39CD23}" type="slidenum">
              <a:rPr lang="en-US"/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5967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Key Points about SciComp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530726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It does not take thousands of lines of code to keep importance science moving right along…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 dirty="0"/>
              <a:t>You don’t have to be a professional programmer or know all the arcane aspects of computer languages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 dirty="0"/>
              <a:t>The closer you get to </a:t>
            </a:r>
            <a:r>
              <a:rPr lang="en-US" sz="2000" b="1" dirty="0">
                <a:solidFill>
                  <a:srgbClr val="00B050"/>
                </a:solidFill>
              </a:rPr>
              <a:t>cutting edge science</a:t>
            </a:r>
            <a:r>
              <a:rPr lang="en-US" sz="2000" dirty="0"/>
              <a:t>, the less likely you’ll be able to just “download an app” to accomplish what you need</a:t>
            </a:r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If you don’t know how to code…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 dirty="0"/>
              <a:t>You will at some point start to </a:t>
            </a:r>
            <a:r>
              <a:rPr lang="en-US" sz="2000" b="1" i="1" dirty="0">
                <a:solidFill>
                  <a:srgbClr val="0070C0"/>
                </a:solidFill>
              </a:rPr>
              <a:t>subconsciously</a:t>
            </a:r>
            <a:r>
              <a:rPr lang="en-US" sz="2000" dirty="0"/>
              <a:t> limit the types of analysis you can perform because you will remain at the mercy of the available software 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 dirty="0"/>
              <a:t>Should software shape your science, or instead, will you shape software to </a:t>
            </a:r>
            <a:r>
              <a:rPr lang="en-US" sz="2000" b="1" dirty="0">
                <a:solidFill>
                  <a:srgbClr val="FF0000"/>
                </a:solidFill>
              </a:rPr>
              <a:t>advance</a:t>
            </a:r>
            <a:r>
              <a:rPr lang="en-US" sz="2000" dirty="0"/>
              <a:t> your science?</a:t>
            </a: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endParaRPr lang="en-US" sz="2000" b="1" dirty="0">
              <a:solidFill>
                <a:srgbClr val="00B05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AD656-6FF9-465D-B7B0-1CD0DD39CD23}" type="slidenum">
              <a:rPr lang="en-US"/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1877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727374"/>
                <a:ext cx="7886700" cy="4351338"/>
              </a:xfrm>
            </p:spPr>
            <p:txBody>
              <a:bodyPr>
                <a:normAutofit lnSpcReduction="10000"/>
              </a:bodyPr>
              <a:lstStyle/>
              <a:p>
                <a:pPr marL="457200" indent="-457200">
                  <a:spcBef>
                    <a:spcPts val="0"/>
                  </a:spcBef>
                  <a:spcAft>
                    <a:spcPts val="1200"/>
                  </a:spcAft>
                  <a:buFont typeface="+mj-lt"/>
                  <a:buAutoNum type="arabicPeriod"/>
                </a:pPr>
                <a:r>
                  <a:rPr lang="en-US" sz="2400" dirty="0"/>
                  <a:t>Develop a closed form (analytic) expression for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sz="2400" dirty="0"/>
                  <a:t> that generates this sequence where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(1)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=2,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(2)=−1,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𝑒𝑡𝑐</m:t>
                    </m:r>
                  </m:oMath>
                </a14:m>
                <a:r>
                  <a:rPr lang="en-US" sz="2400" dirty="0"/>
                  <a:t>: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2, −1, 1, −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, 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,−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,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, −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,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,−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,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,−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, …</m:t>
                      </m:r>
                    </m:oMath>
                  </m:oMathPara>
                </a14:m>
                <a:endParaRPr lang="en-US" sz="2000" dirty="0"/>
              </a:p>
              <a:p>
                <a:pPr marL="457200" indent="-457200">
                  <a:lnSpc>
                    <a:spcPct val="100000"/>
                  </a:lnSpc>
                  <a:spcBef>
                    <a:spcPts val="0"/>
                  </a:spcBef>
                  <a:spcAft>
                    <a:spcPts val="1200"/>
                  </a:spcAft>
                  <a:buFont typeface="+mj-lt"/>
                  <a:buAutoNum type="arabicPeriod" startAt="2"/>
                </a:pPr>
                <a:r>
                  <a:rPr lang="en-US" sz="2400" dirty="0"/>
                  <a:t>Having the above expression for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sz="2400" dirty="0"/>
                  <a:t>, find the value for: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1000</m:t>
                          </m:r>
                        </m:sup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  <a:p>
                <a:pPr marL="457200" indent="-457200">
                  <a:buFont typeface="+mj-lt"/>
                  <a:buAutoNum type="arabicPeriod" startAt="3"/>
                </a:pPr>
                <a:r>
                  <a:rPr lang="en-US" sz="2400" dirty="0"/>
                  <a:t>What is the value of </a:t>
                </a:r>
                <a14:m>
                  <m:oMath xmlns:m="http://schemas.openxmlformats.org/officeDocument/2006/math">
                    <m:r>
                      <a:rPr lang="en-US" sz="240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−2.7</m:t>
                        </m:r>
                      </m:e>
                    </m:d>
                  </m:oMath>
                </a14:m>
                <a:r>
                  <a:rPr lang="en-US" sz="2400" dirty="0"/>
                  <a:t>?</a:t>
                </a:r>
              </a:p>
              <a:p>
                <a:pPr marL="457200" indent="-457200">
                  <a:buFont typeface="+mj-lt"/>
                  <a:buAutoNum type="arabicPeriod" startAt="10"/>
                </a:pPr>
                <a:endParaRPr lang="en-US" sz="18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727374"/>
                <a:ext cx="7886700" cy="4351338"/>
              </a:xfrm>
              <a:blipFill>
                <a:blip r:embed="rId2"/>
                <a:stretch>
                  <a:fillRect l="-1236" t="-2801" r="-5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Impress Me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36D560-828F-4A6E-950B-2AA14FE1F7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13710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3CA9144-BEDE-481A-8BD1-B6D851F999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5860" y="1992785"/>
            <a:ext cx="6312280" cy="448683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Download These Presentations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z="1400" b="1" smtClean="0">
                <a:solidFill>
                  <a:schemeClr val="tx1"/>
                </a:solidFill>
              </a:rPr>
              <a:t>37</a:t>
            </a:fld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90E6EC9-CE65-4771-A0B6-E2C60BD2A535}"/>
              </a:ext>
            </a:extLst>
          </p:cNvPr>
          <p:cNvSpPr/>
          <p:nvPr/>
        </p:nvSpPr>
        <p:spPr>
          <a:xfrm>
            <a:off x="4111113" y="5304614"/>
            <a:ext cx="1039762" cy="25809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7326AB3-62BF-46AE-8D01-E0ED2976BAA0}"/>
              </a:ext>
            </a:extLst>
          </p:cNvPr>
          <p:cNvSpPr/>
          <p:nvPr/>
        </p:nvSpPr>
        <p:spPr>
          <a:xfrm>
            <a:off x="5401904" y="3576255"/>
            <a:ext cx="748173" cy="25809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7129F175-DB90-4DEF-A7A4-4DEAE06338D3}"/>
              </a:ext>
            </a:extLst>
          </p:cNvPr>
          <p:cNvCxnSpPr>
            <a:cxnSpLocks/>
            <a:endCxn id="8" idx="3"/>
          </p:cNvCxnSpPr>
          <p:nvPr/>
        </p:nvCxnSpPr>
        <p:spPr>
          <a:xfrm rot="5400000">
            <a:off x="4656404" y="4321450"/>
            <a:ext cx="1606685" cy="617741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ABE32E8-D741-4CA8-90B0-EB044C08BCEE}"/>
              </a:ext>
            </a:extLst>
          </p:cNvPr>
          <p:cNvSpPr txBox="1"/>
          <p:nvPr/>
        </p:nvSpPr>
        <p:spPr>
          <a:xfrm>
            <a:off x="1944021" y="1468581"/>
            <a:ext cx="5255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4"/>
              </a:rPr>
              <a:t>https://github.com/dbiersach/qis301-slides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05837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Scientific Computing then Quantum Computing</a:t>
            </a:r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Differentiating CompSci vs. </a:t>
            </a:r>
            <a:r>
              <a:rPr lang="en-US" sz="2400" b="1" dirty="0"/>
              <a:t>SciComp</a:t>
            </a: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SciComp as a </a:t>
            </a:r>
            <a:r>
              <a:rPr lang="en-US" sz="2400" b="1" dirty="0">
                <a:solidFill>
                  <a:srgbClr val="FF0000"/>
                </a:solidFill>
              </a:rPr>
              <a:t>Translational</a:t>
            </a:r>
            <a:r>
              <a:rPr lang="en-US" sz="2400" dirty="0"/>
              <a:t> Science</a:t>
            </a:r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Scientific Computing and STEM Internships</a:t>
            </a:r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How Quantum Computing Relates to SciComp</a:t>
            </a:r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Workshop Context &amp; Topics</a:t>
            </a:r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Workshop Expectations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3697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What is Scientific Computing?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AD656-6FF9-465D-B7B0-1CD0DD39CD23}" type="slidenum">
              <a:rPr lang="en-US"/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4022" y="1536959"/>
            <a:ext cx="7011659" cy="42687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85771" y="3270930"/>
            <a:ext cx="1944571" cy="2994640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628650" y="3025140"/>
            <a:ext cx="6084571" cy="558210"/>
            <a:chOff x="628650" y="3025140"/>
            <a:chExt cx="6084571" cy="558210"/>
          </a:xfrm>
        </p:grpSpPr>
        <p:sp>
          <p:nvSpPr>
            <p:cNvPr id="8" name="Rectangle 7"/>
            <p:cNvSpPr/>
            <p:nvPr/>
          </p:nvSpPr>
          <p:spPr>
            <a:xfrm>
              <a:off x="3992881" y="3025140"/>
              <a:ext cx="2720340" cy="24579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628650" y="3337560"/>
              <a:ext cx="2720340" cy="24579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2450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530726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Scientific computing problems </a:t>
            </a:r>
            <a:r>
              <a:rPr lang="en-US" sz="2400" b="1" dirty="0"/>
              <a:t>cannot be solved </a:t>
            </a:r>
            <a:r>
              <a:rPr lang="en-US" sz="2400" dirty="0"/>
              <a:t>using just a graphing calculator or a spreadsheet program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 dirty="0"/>
              <a:t>A computer should not be viewed as just another closed-form benchtop instrument with fixed functionality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 dirty="0"/>
              <a:t>SciComp does not require writing thousands of lines of code to answer problems – complete code usually fits on </a:t>
            </a:r>
            <a:r>
              <a:rPr lang="en-US" sz="2000" b="1" dirty="0">
                <a:solidFill>
                  <a:srgbClr val="00B050"/>
                </a:solidFill>
              </a:rPr>
              <a:t>one</a:t>
            </a:r>
            <a:r>
              <a:rPr lang="en-US" sz="2000" dirty="0"/>
              <a:t> slide!</a:t>
            </a:r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SciComp is </a:t>
            </a:r>
            <a:r>
              <a:rPr lang="en-US" sz="2400" b="1" dirty="0">
                <a:solidFill>
                  <a:srgbClr val="FF0000"/>
                </a:solidFill>
              </a:rPr>
              <a:t>applied</a:t>
            </a:r>
            <a:r>
              <a:rPr lang="en-US" sz="2400" dirty="0"/>
              <a:t> computer science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 dirty="0"/>
              <a:t>The first name of </a:t>
            </a:r>
            <a:r>
              <a:rPr lang="en-US" sz="2000" dirty="0" err="1"/>
              <a:t>CompSci</a:t>
            </a:r>
            <a:r>
              <a:rPr lang="en-US" sz="2000" dirty="0"/>
              <a:t> is </a:t>
            </a:r>
            <a:r>
              <a:rPr lang="en-US" sz="2000" i="1" dirty="0"/>
              <a:t>computer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 dirty="0"/>
              <a:t>The first name of SciComp is </a:t>
            </a:r>
            <a:r>
              <a:rPr lang="en-US" sz="2000" b="1" u="sng" dirty="0">
                <a:solidFill>
                  <a:srgbClr val="0070C0"/>
                </a:solidFill>
              </a:rPr>
              <a:t>science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 dirty="0"/>
              <a:t>A </a:t>
            </a:r>
            <a:r>
              <a:rPr lang="en-US" sz="2000" b="1" dirty="0">
                <a:solidFill>
                  <a:srgbClr val="00B050"/>
                </a:solidFill>
              </a:rPr>
              <a:t>triple helix </a:t>
            </a:r>
            <a:r>
              <a:rPr lang="en-US" sz="2000" dirty="0"/>
              <a:t>of math, science, and computing</a:t>
            </a:r>
            <a:endParaRPr lang="en-US" dirty="0"/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AD656-6FF9-465D-B7B0-1CD0DD39CD23}" type="slidenum">
              <a:rPr lang="en-US"/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What is Scientific Computing?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57950" y="4810384"/>
            <a:ext cx="1332476" cy="1545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720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854074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SciComp vs CompSci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6250" y="1905000"/>
            <a:ext cx="3867150" cy="4609535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Probability and Statistics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Simulation and Modelling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Data Visualization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Storing and Analyzing Very Large Datasets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Parallel &amp; Distributed Algorithms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Speed and Accuracy Paramount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Functional Languages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Open-Ended Problems with Unknown Solutions</a:t>
            </a:r>
          </a:p>
          <a:p>
            <a:pPr lvl="1">
              <a:spcBef>
                <a:spcPts val="0"/>
              </a:spcBef>
              <a:spcAft>
                <a:spcPts val="600"/>
              </a:spcAft>
            </a:pPr>
            <a:endParaRPr lang="en-US" sz="1800" dirty="0"/>
          </a:p>
          <a:p>
            <a:pPr lvl="1">
              <a:spcBef>
                <a:spcPts val="0"/>
              </a:spcBef>
              <a:spcAft>
                <a:spcPts val="600"/>
              </a:spcAft>
            </a:pPr>
            <a:endParaRPr lang="en-US" sz="1800" dirty="0"/>
          </a:p>
          <a:p>
            <a:pPr lvl="1">
              <a:spcBef>
                <a:spcPts val="0"/>
              </a:spcBef>
              <a:spcAft>
                <a:spcPts val="600"/>
              </a:spcAft>
            </a:pPr>
            <a:endParaRPr lang="en-US" sz="180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81550" y="1905001"/>
            <a:ext cx="3448050" cy="4609534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General Data Structures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Design Methodologies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Procedural Languages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Stand-Alone Programs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Emphasis on Object-Orientation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Simple Data Models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Sequential Algorithms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Less Graphics Intensive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Directed Closed-Form Problems with Known Solutions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987424" y="1367135"/>
            <a:ext cx="28448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</a:rPr>
              <a:t>Scientific Computing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072289" y="1367135"/>
            <a:ext cx="2866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</a:rPr>
              <a:t>Computer Science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E27DF82-30A9-44D4-9F6A-EE1E06F2E0FE}"/>
              </a:ext>
            </a:extLst>
          </p:cNvPr>
          <p:cNvSpPr/>
          <p:nvPr/>
        </p:nvSpPr>
        <p:spPr>
          <a:xfrm>
            <a:off x="548640" y="1905000"/>
            <a:ext cx="3343046" cy="362712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7917002-8DE2-4E81-9D15-FAE975943BF0}"/>
              </a:ext>
            </a:extLst>
          </p:cNvPr>
          <p:cNvSpPr/>
          <p:nvPr/>
        </p:nvSpPr>
        <p:spPr>
          <a:xfrm>
            <a:off x="548640" y="2723082"/>
            <a:ext cx="3343046" cy="362712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A178B65-145E-4C76-AF47-D3E2D4C3A4F1}"/>
              </a:ext>
            </a:extLst>
          </p:cNvPr>
          <p:cNvSpPr/>
          <p:nvPr/>
        </p:nvSpPr>
        <p:spPr>
          <a:xfrm>
            <a:off x="548640" y="4618808"/>
            <a:ext cx="3343046" cy="662766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84C2CE91-7E55-454C-B727-A7980304E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650AD656-6FF9-465D-B7B0-1CD0DD39CD23}" type="slidenum">
              <a:rPr lang="en-US" smtClean="0"/>
              <a:t>7</a:t>
            </a:fld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1CEE59E-BBC4-48CA-8B37-15D13D25AB55}"/>
              </a:ext>
            </a:extLst>
          </p:cNvPr>
          <p:cNvSpPr/>
          <p:nvPr/>
        </p:nvSpPr>
        <p:spPr>
          <a:xfrm>
            <a:off x="548639" y="5748071"/>
            <a:ext cx="3738067" cy="662766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184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  <p:bldP spid="8" grpId="0" animBg="1"/>
      <p:bldP spid="9" grpId="0" animBg="1"/>
      <p:bldP spid="10" grpId="0" animBg="1"/>
      <p:bldP spid="1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50077"/>
            <a:ext cx="4661807" cy="4988836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Data </a:t>
            </a:r>
            <a:r>
              <a:rPr lang="en-US" sz="2400" b="1" dirty="0"/>
              <a:t>types</a:t>
            </a:r>
            <a:r>
              <a:rPr lang="en-US" sz="2400" dirty="0"/>
              <a:t>: int, float, bool, string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Data </a:t>
            </a:r>
            <a:r>
              <a:rPr lang="en-US" sz="2400" b="1" dirty="0"/>
              <a:t>structures</a:t>
            </a:r>
            <a:r>
              <a:rPr lang="en-US" sz="2400" dirty="0"/>
              <a:t>: lists, arrays, dictionaries, classes, modules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b="1" dirty="0"/>
              <a:t>Functions</a:t>
            </a:r>
            <a:r>
              <a:rPr lang="en-US" sz="2400" dirty="0"/>
              <a:t>: def, return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b="1" dirty="0"/>
              <a:t>Statements</a:t>
            </a:r>
            <a:r>
              <a:rPr lang="en-US" sz="2400" dirty="0"/>
              <a:t>: if, for, while, break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b="1" dirty="0"/>
              <a:t>Patterns</a:t>
            </a:r>
            <a:r>
              <a:rPr lang="en-US" sz="2400" dirty="0"/>
              <a:t>: vectorization, divide &amp; conquer, map-reduce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b="1" dirty="0"/>
              <a:t>Algorithms</a:t>
            </a:r>
            <a:r>
              <a:rPr lang="en-US" sz="2400" dirty="0"/>
              <a:t>: GCD, mean/variance, sorting, searching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b="1" dirty="0"/>
              <a:t>Modules</a:t>
            </a:r>
            <a:r>
              <a:rPr lang="en-US" sz="2400" dirty="0"/>
              <a:t>: numpy, matplotlib, numba, scipy, sympy, scikit-learn </a:t>
            </a:r>
            <a:endParaRPr lang="en-US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SciComp = </a:t>
            </a:r>
            <a:r>
              <a:rPr lang="en-US" sz="3200" b="1" dirty="0">
                <a:solidFill>
                  <a:srgbClr val="00B050"/>
                </a:solidFill>
                <a:latin typeface="+mn-lt"/>
              </a:rPr>
              <a:t>Just Enough</a:t>
            </a:r>
            <a:r>
              <a:rPr lang="en-US" sz="3200" dirty="0">
                <a:latin typeface="+mn-lt"/>
              </a:rPr>
              <a:t> CompSci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AD656-6FF9-465D-B7B0-1CD0DD39CD23}" type="slidenum">
              <a:rPr lang="en-US" kern="0">
                <a:solidFill>
                  <a:sysClr val="windowText" lastClr="000000"/>
                </a:solidFill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lang="en-US" kern="0" dirty="0">
              <a:solidFill>
                <a:sysClr val="windowText" lastClr="000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48058" y="1809751"/>
            <a:ext cx="3131484" cy="15430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48058" y="3847517"/>
            <a:ext cx="3131484" cy="2212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933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  <a:latin typeface="+mn-lt"/>
              </a:rPr>
              <a:t>Example SciComp Topic</a:t>
            </a:r>
            <a:br>
              <a:rPr lang="en-US" sz="3200" dirty="0">
                <a:latin typeface="+mn-lt"/>
              </a:rPr>
            </a:br>
            <a:r>
              <a:rPr lang="en-US" sz="3200" b="1" dirty="0">
                <a:latin typeface="+mn-lt"/>
              </a:rPr>
              <a:t>Multidimensional Interpolation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548997" y="5404962"/>
            <a:ext cx="60460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A first order 3-D approximation of the ocean floor based upon only 220 sample (red) points (sonar timings)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90390B7-9121-4464-9BAC-D4D38FE1C65D}"/>
              </a:ext>
            </a:extLst>
          </p:cNvPr>
          <p:cNvGrpSpPr/>
          <p:nvPr/>
        </p:nvGrpSpPr>
        <p:grpSpPr>
          <a:xfrm>
            <a:off x="479674" y="2095856"/>
            <a:ext cx="8184653" cy="2793233"/>
            <a:chOff x="383459" y="2095856"/>
            <a:chExt cx="8184653" cy="279323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F91F1EC-1CBB-42B7-9CAD-0BD1976A8E3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83459" y="2095856"/>
              <a:ext cx="4034258" cy="279323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34216E3-13C9-475C-BDB0-3E29B651618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658982" y="2095856"/>
              <a:ext cx="3909130" cy="279323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E5F02DF-1D6E-4ECB-A451-7490000EDC25}"/>
              </a:ext>
            </a:extLst>
          </p:cNvPr>
          <p:cNvCxnSpPr/>
          <p:nvPr/>
        </p:nvCxnSpPr>
        <p:spPr>
          <a:xfrm flipV="1">
            <a:off x="4889090" y="4476135"/>
            <a:ext cx="678426" cy="97339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47977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4373</TotalTime>
  <Words>2037</Words>
  <Application>Microsoft Office PowerPoint</Application>
  <PresentationFormat>On-screen Show (4:3)</PresentationFormat>
  <Paragraphs>290</Paragraphs>
  <Slides>37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2" baseType="lpstr">
      <vt:lpstr>Arial</vt:lpstr>
      <vt:lpstr>Calibri</vt:lpstr>
      <vt:lpstr>Calibri Light</vt:lpstr>
      <vt:lpstr>Cambria Math</vt:lpstr>
      <vt:lpstr>Office Theme</vt:lpstr>
      <vt:lpstr>PowerPoint Presentation</vt:lpstr>
      <vt:lpstr>Welcome!</vt:lpstr>
      <vt:lpstr>PowerPoint Presentation</vt:lpstr>
      <vt:lpstr>Agenda</vt:lpstr>
      <vt:lpstr>What is Scientific Computing?</vt:lpstr>
      <vt:lpstr>What is Scientific Computing?</vt:lpstr>
      <vt:lpstr>SciComp vs CompSci</vt:lpstr>
      <vt:lpstr>SciComp = Just Enough CompSci</vt:lpstr>
      <vt:lpstr>Example SciComp Topic Multidimensional Interpolation</vt:lpstr>
      <vt:lpstr>SciComp As Translational Science</vt:lpstr>
      <vt:lpstr>SciComp = The Pathway to Internships</vt:lpstr>
      <vt:lpstr>PowerPoint Presentation</vt:lpstr>
      <vt:lpstr>PowerPoint Presentation</vt:lpstr>
      <vt:lpstr>PowerPoint Presentation</vt:lpstr>
      <vt:lpstr>About Your Fellow Participants</vt:lpstr>
      <vt:lpstr>Quantum Programming vs. SciComp</vt:lpstr>
      <vt:lpstr>From "Feel Good" to Solving Actual Problems</vt:lpstr>
      <vt:lpstr>Spin Adverse</vt:lpstr>
      <vt:lpstr>Click Bait Quantum Physics</vt:lpstr>
      <vt:lpstr>Click Bait Quantum Physics</vt:lpstr>
      <vt:lpstr>A Useful Introductory Metaphor</vt:lpstr>
      <vt:lpstr>A Useful Introductory Metaphor</vt:lpstr>
      <vt:lpstr>A Useful Introductory Metaphor</vt:lpstr>
      <vt:lpstr>A Useful Introductory Metaphor</vt:lpstr>
      <vt:lpstr>Quantum Information Science 301 Foundations of Quantum Computing</vt:lpstr>
      <vt:lpstr>Quantum Information Science 301 Foundations of Quantum Computing</vt:lpstr>
      <vt:lpstr>Mathematical Concepts</vt:lpstr>
      <vt:lpstr>Computer Science Concepts</vt:lpstr>
      <vt:lpstr>Science Concepts</vt:lpstr>
      <vt:lpstr>Scientific Computing with Python</vt:lpstr>
      <vt:lpstr>Useful Python &amp; Qiskit Reference Sites</vt:lpstr>
      <vt:lpstr>What makes Quantum Programming Hard?</vt:lpstr>
      <vt:lpstr>My Style</vt:lpstr>
      <vt:lpstr>Reasonable Expectations</vt:lpstr>
      <vt:lpstr>Key Points about SciComp</vt:lpstr>
      <vt:lpstr>Impress Me</vt:lpstr>
      <vt:lpstr>Download These Presentations</vt:lpstr>
    </vt:vector>
  </TitlesOfParts>
  <Company>Personal Use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MSN Biersach</dc:creator>
  <cp:lastModifiedBy>David MSN Biersach</cp:lastModifiedBy>
  <cp:revision>769</cp:revision>
  <cp:lastPrinted>2015-06-01T00:45:11Z</cp:lastPrinted>
  <dcterms:created xsi:type="dcterms:W3CDTF">2014-09-21T17:58:26Z</dcterms:created>
  <dcterms:modified xsi:type="dcterms:W3CDTF">2021-06-13T19:51:29Z</dcterms:modified>
</cp:coreProperties>
</file>